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24.xml" ContentType="application/vnd.openxmlformats-officedocument.presentationml.slide+xml"/>
  <Override PartName="/ppt/slides/slide38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9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4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60" r:id="rId2"/>
    <p:sldMasterId id="2147483665" r:id="rId3"/>
  </p:sldMasterIdLst>
  <p:notesMasterIdLst>
    <p:notesMasterId r:id="rId43"/>
  </p:notesMasterIdLst>
  <p:sldIdLst>
    <p:sldId id="304" r:id="rId4"/>
    <p:sldId id="298" r:id="rId5"/>
    <p:sldId id="305" r:id="rId6"/>
    <p:sldId id="311" r:id="rId7"/>
    <p:sldId id="306" r:id="rId8"/>
    <p:sldId id="307" r:id="rId9"/>
    <p:sldId id="308" r:id="rId10"/>
    <p:sldId id="309" r:id="rId11"/>
    <p:sldId id="312" r:id="rId12"/>
    <p:sldId id="314" r:id="rId13"/>
    <p:sldId id="313" r:id="rId14"/>
    <p:sldId id="315" r:id="rId15"/>
    <p:sldId id="316" r:id="rId16"/>
    <p:sldId id="317" r:id="rId17"/>
    <p:sldId id="318" r:id="rId18"/>
    <p:sldId id="319" r:id="rId19"/>
    <p:sldId id="320" r:id="rId20"/>
    <p:sldId id="326" r:id="rId21"/>
    <p:sldId id="321" r:id="rId22"/>
    <p:sldId id="323" r:id="rId23"/>
    <p:sldId id="322" r:id="rId24"/>
    <p:sldId id="327" r:id="rId25"/>
    <p:sldId id="328" r:id="rId26"/>
    <p:sldId id="330" r:id="rId27"/>
    <p:sldId id="329" r:id="rId28"/>
    <p:sldId id="334" r:id="rId29"/>
    <p:sldId id="335" r:id="rId30"/>
    <p:sldId id="333" r:id="rId31"/>
    <p:sldId id="336" r:id="rId32"/>
    <p:sldId id="337" r:id="rId33"/>
    <p:sldId id="338" r:id="rId34"/>
    <p:sldId id="339" r:id="rId35"/>
    <p:sldId id="340" r:id="rId36"/>
    <p:sldId id="341" r:id="rId37"/>
    <p:sldId id="342" r:id="rId38"/>
    <p:sldId id="343" r:id="rId39"/>
    <p:sldId id="344" r:id="rId40"/>
    <p:sldId id="345" r:id="rId41"/>
    <p:sldId id="263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23"/>
    <p:restoredTop sz="94366" autoAdjust="0"/>
  </p:normalViewPr>
  <p:slideViewPr>
    <p:cSldViewPr snapToGrid="0" snapToObjects="1">
      <p:cViewPr varScale="1">
        <p:scale>
          <a:sx n="125" d="100"/>
          <a:sy n="125" d="100"/>
        </p:scale>
        <p:origin x="-616" y="-112"/>
      </p:cViewPr>
      <p:guideLst>
        <p:guide orient="horz" pos="4319"/>
        <p:guide pos="49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47" Type="http://schemas.openxmlformats.org/officeDocument/2006/relationships/theme" Target="theme/theme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50" Type="http://schemas.openxmlformats.org/officeDocument/2006/relationships/customXml" Target="../customXml/item2.xml"/><Relationship Id="rId7" Type="http://schemas.openxmlformats.org/officeDocument/2006/relationships/slide" Target="slides/slide4.xml"/><Relationship Id="rId29" Type="http://schemas.openxmlformats.org/officeDocument/2006/relationships/slide" Target="slides/slide2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11" Type="http://schemas.openxmlformats.org/officeDocument/2006/relationships/slide" Target="slides/slide8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presProps" Target="presProps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5" Type="http://schemas.openxmlformats.org/officeDocument/2006/relationships/slide" Target="slides/slide2.xml"/><Relationship Id="rId36" Type="http://schemas.openxmlformats.org/officeDocument/2006/relationships/slide" Target="slides/slide33.xml"/><Relationship Id="rId15" Type="http://schemas.openxmlformats.org/officeDocument/2006/relationships/slide" Target="slides/slide12.xml"/><Relationship Id="rId49" Type="http://schemas.openxmlformats.org/officeDocument/2006/relationships/customXml" Target="../customXml/item1.xml"/><Relationship Id="rId31" Type="http://schemas.openxmlformats.org/officeDocument/2006/relationships/slide" Target="slides/slide28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4" Type="http://schemas.openxmlformats.org/officeDocument/2006/relationships/printerSettings" Target="printerSettings/printerSettings1.bin"/><Relationship Id="rId48" Type="http://schemas.openxmlformats.org/officeDocument/2006/relationships/tableStyles" Target="tableStyles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" Type="http://schemas.openxmlformats.org/officeDocument/2006/relationships/slide" Target="slides/slide1.xml"/><Relationship Id="rId30" Type="http://schemas.openxmlformats.org/officeDocument/2006/relationships/slide" Target="slides/slide27.xml"/><Relationship Id="rId9" Type="http://schemas.openxmlformats.org/officeDocument/2006/relationships/slide" Target="slides/slide6.xml"/><Relationship Id="rId35" Type="http://schemas.openxmlformats.org/officeDocument/2006/relationships/slide" Target="slides/slide32.xml"/><Relationship Id="rId14" Type="http://schemas.openxmlformats.org/officeDocument/2006/relationships/slide" Target="slides/slide11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customXml" Target="../customXml/item3.xml"/><Relationship Id="rId3" Type="http://schemas.openxmlformats.org/officeDocument/2006/relationships/slideMaster" Target="slideMasters/slideMaster3.xml"/><Relationship Id="rId46" Type="http://schemas.openxmlformats.org/officeDocument/2006/relationships/viewProps" Target="viewProps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38" Type="http://schemas.openxmlformats.org/officeDocument/2006/relationships/slide" Target="slides/slide35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PingFang SC Regular" charset="-122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PingFang SC Regular" charset="-122"/>
              </a:defRPr>
            </a:lvl1pPr>
          </a:lstStyle>
          <a:p>
            <a:fld id="{C0BAFB1A-60AB-F34B-83FE-7926404F11C4}" type="datetimeFigureOut">
              <a:rPr lang="en-US" smtClean="0"/>
              <a:pPr/>
              <a:t>19/4/18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PingFang SC Regular" charset="-122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PingFang SC Regular" charset="-122"/>
              </a:defRPr>
            </a:lvl1pPr>
          </a:lstStyle>
          <a:p>
            <a:fld id="{D0EFF5F4-F871-384E-BBA8-00BA16299C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61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ingFang SC Regular" charset="-122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ingFang SC Regular" charset="-122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ingFang SC Regular" charset="-122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ingFang SC Regular" charset="-122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ingFang SC Regular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C441-156F-A54E-A8C8-9D93702F4505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197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0" y="5856697"/>
            <a:ext cx="12192000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0" i="0" dirty="0" smtClean="0">
                <a:solidFill>
                  <a:schemeClr val="bg1"/>
                </a:solidFill>
                <a:latin typeface="PingFang SC Regular" charset="-122"/>
              </a:rPr>
              <a:t>info@athemaster.com</a:t>
            </a:r>
          </a:p>
          <a:p>
            <a:pPr algn="ctr"/>
            <a:r>
              <a:rPr lang="en-US" sz="1400" b="0" i="0" dirty="0" smtClean="0">
                <a:solidFill>
                  <a:schemeClr val="bg1"/>
                </a:solidFill>
                <a:latin typeface="PingFang SC Regular" charset="-122"/>
              </a:rPr>
              <a:t>FB: Athemaster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0" y="5237129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PingFang SC Regular" charset="-122"/>
              </a:rPr>
              <a:t>- THE PATHFINDER TO OPENSOURCE -</a:t>
            </a:r>
            <a:endParaRPr lang="en-US" sz="2400" b="0" i="0" dirty="0">
              <a:solidFill>
                <a:schemeClr val="tx1">
                  <a:lumMod val="65000"/>
                  <a:lumOff val="35000"/>
                </a:schemeClr>
              </a:solidFill>
              <a:latin typeface="PingFang SC Regular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6744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 algn="ctr">
              <a:defRPr sz="6000" b="0" i="0">
                <a:solidFill>
                  <a:schemeClr val="accent6">
                    <a:lumMod val="50000"/>
                  </a:schemeClr>
                </a:solidFill>
                <a:latin typeface="PingFang SC Regular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4589463"/>
            <a:ext cx="12192000" cy="1500187"/>
          </a:xfrm>
          <a:prstGeom prst="rect">
            <a:avLst/>
          </a:prstGeom>
          <a:solidFill>
            <a:schemeClr val="accent6">
              <a:lumMod val="75000"/>
              <a:alpha val="71000"/>
            </a:schemeClr>
          </a:solidFill>
        </p:spPr>
        <p:txBody>
          <a:bodyPr/>
          <a:lstStyle>
            <a:lvl1pPr marL="0" indent="0" algn="ctr">
              <a:buNone/>
              <a:defRPr sz="2800" b="0" i="0">
                <a:solidFill>
                  <a:schemeClr val="bg1"/>
                </a:solidFill>
                <a:latin typeface="PingFang SC Regular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093296"/>
            <a:ext cx="12192000" cy="7647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PingFang SC Regular" charset="-122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288" y="6181951"/>
            <a:ext cx="2249424" cy="813816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503547" y="6309320"/>
            <a:ext cx="28083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0" i="0" dirty="0" smtClean="0">
                <a:solidFill>
                  <a:srgbClr val="006666"/>
                </a:solidFill>
                <a:latin typeface="PingFang SC Regular" charset="-122"/>
                <a:ea typeface="PingFang SC Regular" charset="-122"/>
                <a:cs typeface="PingFang SC Regular" charset="-122"/>
              </a:rPr>
              <a:t>炬識科技股份有限公司</a:t>
            </a:r>
            <a:endParaRPr lang="en-US" sz="1600" b="0" i="0" dirty="0">
              <a:solidFill>
                <a:srgbClr val="006666"/>
              </a:solidFill>
              <a:latin typeface="PingFang SC Regular" charset="-122"/>
              <a:ea typeface="PingFang SC Regular" charset="-122"/>
              <a:cs typeface="PingFang SC Regular" charset="-122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8539138" y="6309320"/>
            <a:ext cx="28083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0" i="0" dirty="0" smtClean="0">
                <a:solidFill>
                  <a:srgbClr val="006666"/>
                </a:solidFill>
                <a:latin typeface="PingFang SC Regular" charset="-122"/>
                <a:ea typeface="PingFang SC Regular" charset="-122"/>
                <a:cs typeface="PingFang SC Regular" charset="-122"/>
              </a:rPr>
              <a:t>PB</a:t>
            </a:r>
            <a:r>
              <a:rPr lang="zh-TW" altLang="en-US" sz="1600" b="0" i="0" dirty="0" smtClean="0">
                <a:solidFill>
                  <a:srgbClr val="006666"/>
                </a:solidFill>
                <a:latin typeface="PingFang SC Regular" charset="-122"/>
                <a:ea typeface="PingFang SC Regular" charset="-122"/>
                <a:cs typeface="PingFang SC Regular" charset="-122"/>
              </a:rPr>
              <a:t>級數據專家</a:t>
            </a:r>
            <a:endParaRPr lang="en-US" sz="1600" b="0" i="0" dirty="0">
              <a:solidFill>
                <a:srgbClr val="006666"/>
              </a:solidFill>
              <a:latin typeface="PingFang SC Regular" charset="-122"/>
              <a:ea typeface="PingFang SC Regular" charset="-122"/>
              <a:cs typeface="PingFang SC Regular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4964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4459444" y="6021288"/>
            <a:ext cx="4320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0" i="0" dirty="0" smtClean="0">
                <a:solidFill>
                  <a:schemeClr val="bg1"/>
                </a:solidFill>
                <a:latin typeface="PingFang SC Regular" charset="-122"/>
              </a:rPr>
              <a:t>info@athemaster.com</a:t>
            </a:r>
          </a:p>
          <a:p>
            <a:pPr algn="ctr"/>
            <a:r>
              <a:rPr lang="en-US" sz="1200" b="0" i="0" dirty="0" smtClean="0">
                <a:solidFill>
                  <a:schemeClr val="bg1"/>
                </a:solidFill>
                <a:latin typeface="PingFang SC Regular" charset="-122"/>
              </a:rPr>
              <a:t>FB: Athemaster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307316" y="5621178"/>
            <a:ext cx="6624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i="0" baseline="0" dirty="0" smtClean="0">
                <a:solidFill>
                  <a:schemeClr val="bg1"/>
                </a:solidFill>
                <a:latin typeface="PingFang SC Regular" charset="-122"/>
              </a:rPr>
              <a:t>THE PATHFINDER TO OPENSOURCE</a:t>
            </a:r>
            <a:endParaRPr lang="en-US" sz="2000" b="0" i="0" dirty="0">
              <a:solidFill>
                <a:schemeClr val="bg1"/>
              </a:solidFill>
              <a:latin typeface="PingFang SC Regular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33075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3619787"/>
            <a:ext cx="7620000" cy="1850572"/>
          </a:xfrm>
          <a:prstGeom prst="rect">
            <a:avLst/>
          </a:prstGeom>
          <a:solidFill>
            <a:schemeClr val="bg1">
              <a:alpha val="65000"/>
            </a:schemeClr>
          </a:solidFill>
        </p:spPr>
        <p:txBody>
          <a:bodyPr anchor="b"/>
          <a:lstStyle>
            <a:lvl1pPr algn="l">
              <a:defRPr sz="4400" b="0" i="0">
                <a:solidFill>
                  <a:schemeClr val="bg1">
                    <a:lumMod val="50000"/>
                  </a:schemeClr>
                </a:solidFill>
                <a:latin typeface="PingFang SC Regular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844" y="5847614"/>
            <a:ext cx="2792752" cy="101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490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 b="0" i="0">
                <a:latin typeface="PingFang SC Regular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56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F59B8-6842-5945-B5A6-87D8B8CC62B1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203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5pPr>
              <a:defRPr b="0" i="0">
                <a:latin typeface="PingFang SC Regular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5pPr>
              <a:defRPr b="0" i="0">
                <a:latin typeface="PingFang SC Regular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E1F2F-ED0C-7546-BA12-A19456B6313B}" type="datetime1">
              <a:rPr lang="en-US" smtClean="0"/>
              <a:t>19/4/18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700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5pPr>
              <a:defRPr b="0" i="0">
                <a:latin typeface="PingFang SC Regular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5pPr>
              <a:defRPr b="0" i="0">
                <a:latin typeface="PingFang SC Regular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E4AB7-DD49-F648-BC28-BEA9B90D7FFE}" type="datetime1">
              <a:rPr lang="en-US" smtClean="0"/>
              <a:t>19/4/18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17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E371A-21C8-EA4B-ADFD-8FE4004CB783}" type="datetime1">
              <a:rPr lang="en-US" smtClean="0"/>
              <a:t>19/4/18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125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1EF74-7EB7-F148-AAC4-1FE1054A5475}" type="datetime1">
              <a:rPr lang="en-US" smtClean="0"/>
              <a:t>19/4/18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691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 b="0" i="0">
                <a:latin typeface="PingFang SC Regular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10AC0-E346-DA40-81A6-09088326D905}" type="datetime1">
              <a:rPr lang="en-US" smtClean="0"/>
              <a:t>19/4/18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66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9E12A-6739-0640-AD7F-4FAB7907898D}" type="datetime1">
              <a:rPr lang="en-US" smtClean="0"/>
              <a:t>19/4/18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theme" Target="../theme/theme2.xml"/><Relationship Id="rId3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PingFang SC Regular" charset="-122"/>
              </a:defRPr>
            </a:lvl1pPr>
          </a:lstStyle>
          <a:p>
            <a:fld id="{4F32A76D-2215-6E48-B4EF-1E47023A89EE}" type="datetime1">
              <a:rPr lang="en-US" smtClean="0"/>
              <a:pPr/>
              <a:t>19/4/18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PingFang SC Regular" charset="-122"/>
              </a:defRPr>
            </a:lvl1pPr>
          </a:lstStyle>
          <a:p>
            <a:r>
              <a:rPr lang="en-US" dirty="0" smtClean="0"/>
              <a:t>© 2017-2022 </a:t>
            </a:r>
            <a:r>
              <a:rPr lang="en-US" dirty="0" err="1" smtClean="0"/>
              <a:t>Athemaster</a:t>
            </a:r>
            <a:r>
              <a:rPr lang="en-US" dirty="0" smtClean="0"/>
              <a:t> Co. All Rights Reserved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PingFang SC Regular" charset="-122"/>
              </a:defRPr>
            </a:lvl1pPr>
          </a:lstStyle>
          <a:p>
            <a:fld id="{28FA5430-1254-FE4E-A420-602FD2F3487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8286" y="653142"/>
            <a:ext cx="2083009" cy="753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59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71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PingFang SC Regular" charset="-122"/>
          <a:ea typeface="+mj-ea"/>
          <a:cs typeface="+mj-cs"/>
        </a:defRPr>
      </a:lvl1pPr>
    </p:titleStyle>
    <p:bodyStyle>
      <a:lvl1pPr marL="228600" indent="-336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3600" b="0" i="0" kern="1200">
          <a:solidFill>
            <a:schemeClr val="tx1"/>
          </a:solidFill>
          <a:latin typeface="PingFang SC Regular" charset="-122"/>
          <a:ea typeface="+mn-ea"/>
          <a:cs typeface="+mn-cs"/>
        </a:defRPr>
      </a:lvl1pPr>
      <a:lvl2pPr marL="685800" indent="-336600" algn="l" defTabSz="914400" rtl="0" eaLnBrk="1" latinLnBrk="0" hangingPunct="1">
        <a:lnSpc>
          <a:spcPct val="90000"/>
        </a:lnSpc>
        <a:spcBef>
          <a:spcPts val="500"/>
        </a:spcBef>
        <a:buFont typeface="Courier New" charset="0"/>
        <a:buChar char="o"/>
        <a:defRPr sz="3200" b="0" i="0" kern="1200">
          <a:solidFill>
            <a:schemeClr val="tx1"/>
          </a:solidFill>
          <a:latin typeface="PingFang SC Regular" charset="-122"/>
          <a:ea typeface="+mn-ea"/>
          <a:cs typeface="+mn-cs"/>
        </a:defRPr>
      </a:lvl2pPr>
      <a:lvl3pPr marL="1143000" indent="-300600" algn="l" defTabSz="914400" rtl="0" eaLnBrk="1" latinLnBrk="0" hangingPunct="1">
        <a:lnSpc>
          <a:spcPct val="90000"/>
        </a:lnSpc>
        <a:spcBef>
          <a:spcPts val="500"/>
        </a:spcBef>
        <a:buFont typeface="Helvetica" charset="0"/>
        <a:buChar char="-"/>
        <a:defRPr sz="2800" b="0" i="0" kern="1200">
          <a:solidFill>
            <a:schemeClr val="tx1"/>
          </a:solidFill>
          <a:latin typeface="PingFang SC Regular" charset="-122"/>
          <a:ea typeface="+mn-ea"/>
          <a:cs typeface="+mn-cs"/>
        </a:defRPr>
      </a:lvl3pPr>
      <a:lvl4pPr marL="1600200" indent="-300600" algn="l" defTabSz="914400" rtl="0" eaLnBrk="1" latinLnBrk="0" hangingPunct="1">
        <a:lnSpc>
          <a:spcPct val="90000"/>
        </a:lnSpc>
        <a:spcBef>
          <a:spcPts val="500"/>
        </a:spcBef>
        <a:buFont typeface="Wingdings" charset="2"/>
        <a:buChar char="§"/>
        <a:defRPr sz="2400" b="0" i="0" kern="1200">
          <a:solidFill>
            <a:schemeClr val="tx1"/>
          </a:solidFill>
          <a:latin typeface="PingFang SC Regular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25000"/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7821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6124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4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Hbase</a:t>
            </a:r>
            <a:r>
              <a:rPr lang="en-US" dirty="0" smtClean="0"/>
              <a:t>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By Chen Chih Chun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501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Tables Management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/>
              <a:t>describe	</a:t>
            </a:r>
            <a:endParaRPr lang="en-US" altLang="zh-TW" dirty="0" smtClean="0"/>
          </a:p>
          <a:p>
            <a:r>
              <a:rPr lang="en-US" altLang="zh-TW" dirty="0"/>
              <a:t>Describe the named table.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err="1"/>
              <a:t>hbase</a:t>
            </a:r>
            <a:r>
              <a:rPr lang="en-US" dirty="0"/>
              <a:t>&gt; describe ‘t1’</a:t>
            </a:r>
            <a:endParaRPr lang="mr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99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Tables Management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/>
              <a:t>disable	</a:t>
            </a:r>
            <a:endParaRPr lang="en-US" altLang="zh-TW" dirty="0" smtClean="0"/>
          </a:p>
          <a:p>
            <a:r>
              <a:rPr lang="en-US" altLang="zh-TW" dirty="0"/>
              <a:t>Start disable of named table.</a:t>
            </a:r>
            <a:endParaRPr lang="en-US" altLang="zh-TW" dirty="0" smtClean="0"/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err="1"/>
              <a:t>hbase</a:t>
            </a:r>
            <a:r>
              <a:rPr lang="en-US" dirty="0"/>
              <a:t>&gt; disable ‘t1’</a:t>
            </a:r>
            <a:endParaRPr lang="mr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600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Tables Management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is_disabled</a:t>
            </a:r>
            <a:r>
              <a:rPr lang="en-US" altLang="zh-TW" dirty="0"/>
              <a:t>	</a:t>
            </a:r>
            <a:endParaRPr lang="en-US" altLang="zh-TW" dirty="0" smtClean="0"/>
          </a:p>
          <a:p>
            <a:r>
              <a:rPr lang="en-US" altLang="zh-TW" dirty="0" smtClean="0"/>
              <a:t>Verifies is </a:t>
            </a:r>
            <a:r>
              <a:rPr lang="en-US" altLang="zh-TW" dirty="0"/>
              <a:t>named table </a:t>
            </a:r>
            <a:r>
              <a:rPr lang="en-US" altLang="zh-TW" dirty="0" smtClean="0"/>
              <a:t>disabled.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err="1"/>
              <a:t>hbase</a:t>
            </a:r>
            <a:r>
              <a:rPr lang="en-US" dirty="0"/>
              <a:t>&gt; </a:t>
            </a:r>
            <a:r>
              <a:rPr lang="en-US" dirty="0" err="1"/>
              <a:t>is_disabled</a:t>
            </a:r>
            <a:r>
              <a:rPr lang="en-US" dirty="0"/>
              <a:t> ‘t1’</a:t>
            </a:r>
            <a:endParaRPr lang="mr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Tables Management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/>
              <a:t>drop	</a:t>
            </a:r>
            <a:endParaRPr lang="en-US" altLang="zh-TW" dirty="0" smtClean="0"/>
          </a:p>
          <a:p>
            <a:r>
              <a:rPr lang="en-US" altLang="zh-TW" dirty="0"/>
              <a:t>Drop the named table. </a:t>
            </a:r>
            <a:endParaRPr lang="en-US" altLang="zh-TW" dirty="0" smtClean="0"/>
          </a:p>
          <a:p>
            <a:r>
              <a:rPr lang="en-US" altLang="zh-TW" dirty="0" smtClean="0"/>
              <a:t>Table </a:t>
            </a:r>
            <a:r>
              <a:rPr lang="en-US" altLang="zh-TW" dirty="0"/>
              <a:t>must first be disabled.</a:t>
            </a:r>
            <a:endParaRPr lang="en-US" altLang="zh-TW" dirty="0" smtClean="0"/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err="1"/>
              <a:t>hbase</a:t>
            </a:r>
            <a:r>
              <a:rPr lang="en-US" dirty="0"/>
              <a:t>&gt; drop ‘t1’</a:t>
            </a:r>
            <a:endParaRPr lang="mr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86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Tables Management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/>
              <a:t>enable	</a:t>
            </a:r>
            <a:endParaRPr lang="en-US" altLang="zh-TW" dirty="0" smtClean="0"/>
          </a:p>
          <a:p>
            <a:r>
              <a:rPr lang="en-US" altLang="zh-TW" dirty="0"/>
              <a:t>Start enable of named </a:t>
            </a:r>
            <a:r>
              <a:rPr lang="en-US" altLang="zh-TW" dirty="0" smtClean="0"/>
              <a:t>table.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err="1"/>
              <a:t>hbase</a:t>
            </a:r>
            <a:r>
              <a:rPr lang="en-US" dirty="0"/>
              <a:t>&gt; enable ‘t1’</a:t>
            </a:r>
            <a:endParaRPr lang="mr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201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Tables Management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is_enabled</a:t>
            </a:r>
            <a:r>
              <a:rPr lang="en-US" altLang="zh-TW" dirty="0"/>
              <a:t>	</a:t>
            </a:r>
            <a:endParaRPr lang="en-US" altLang="zh-TW" dirty="0" smtClean="0"/>
          </a:p>
          <a:p>
            <a:r>
              <a:rPr lang="en-US" altLang="zh-TW" dirty="0" smtClean="0"/>
              <a:t>Verifies is </a:t>
            </a:r>
            <a:r>
              <a:rPr lang="en-US" altLang="zh-TW" dirty="0"/>
              <a:t>named table enabled.</a:t>
            </a:r>
            <a:endParaRPr lang="en-US" altLang="zh-TW" dirty="0" smtClean="0"/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err="1"/>
              <a:t>hbase</a:t>
            </a:r>
            <a:r>
              <a:rPr lang="en-US" dirty="0"/>
              <a:t>&gt; </a:t>
            </a:r>
            <a:r>
              <a:rPr lang="en-US" dirty="0" err="1"/>
              <a:t>is_enabled</a:t>
            </a:r>
            <a:r>
              <a:rPr lang="en-US" dirty="0"/>
              <a:t> ‘t1’</a:t>
            </a:r>
            <a:endParaRPr lang="mr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9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Tables Management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/>
              <a:t>exists	</a:t>
            </a:r>
            <a:endParaRPr lang="en-US" altLang="zh-TW" dirty="0" smtClean="0"/>
          </a:p>
          <a:p>
            <a:r>
              <a:rPr lang="en-US" altLang="zh-TW" dirty="0" smtClean="0"/>
              <a:t>Does </a:t>
            </a:r>
            <a:r>
              <a:rPr lang="en-US" altLang="zh-TW" dirty="0"/>
              <a:t>the named table exist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err="1"/>
              <a:t>hbase</a:t>
            </a:r>
            <a:r>
              <a:rPr lang="en-US" dirty="0"/>
              <a:t>&gt; </a:t>
            </a:r>
            <a:r>
              <a:rPr lang="en-US" altLang="zh-TW" dirty="0"/>
              <a:t>exists </a:t>
            </a:r>
            <a:r>
              <a:rPr lang="en-US" dirty="0" smtClean="0"/>
              <a:t>‘</a:t>
            </a:r>
            <a:r>
              <a:rPr lang="en-US" dirty="0"/>
              <a:t>t1’</a:t>
            </a:r>
            <a:endParaRPr lang="mr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657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Tables Management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/>
              <a:t>list	</a:t>
            </a:r>
            <a:endParaRPr lang="en-US" altLang="zh-TW" dirty="0" smtClean="0"/>
          </a:p>
          <a:p>
            <a:r>
              <a:rPr lang="en-US" altLang="zh-TW" dirty="0" smtClean="0"/>
              <a:t>List </a:t>
            </a:r>
            <a:r>
              <a:rPr lang="en-US" altLang="zh-TW" dirty="0"/>
              <a:t>all tables in </a:t>
            </a:r>
            <a:r>
              <a:rPr lang="en-US" altLang="zh-TW" dirty="0" err="1"/>
              <a:t>hbase</a:t>
            </a:r>
            <a:r>
              <a:rPr lang="en-US" altLang="zh-TW" dirty="0"/>
              <a:t>. </a:t>
            </a:r>
            <a:endParaRPr lang="en-US" altLang="zh-TW" dirty="0" smtClean="0"/>
          </a:p>
          <a:p>
            <a:r>
              <a:rPr lang="en-US" altLang="zh-TW" dirty="0" smtClean="0"/>
              <a:t>Optional </a:t>
            </a:r>
            <a:r>
              <a:rPr lang="en-US" altLang="zh-TW" dirty="0"/>
              <a:t>regular expression parameter </a:t>
            </a:r>
            <a:r>
              <a:rPr lang="en-US" altLang="zh-TW" dirty="0" smtClean="0"/>
              <a:t>could be </a:t>
            </a:r>
            <a:r>
              <a:rPr lang="en-US" altLang="zh-TW" dirty="0"/>
              <a:t>used to filter the output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altLang="zh-TW" dirty="0" err="1"/>
              <a:t>hbase</a:t>
            </a:r>
            <a:r>
              <a:rPr lang="en-US" altLang="zh-TW" dirty="0"/>
              <a:t>&gt; list</a:t>
            </a:r>
          </a:p>
          <a:p>
            <a:pPr lvl="1"/>
            <a:r>
              <a:rPr lang="en-US" altLang="zh-TW" dirty="0" err="1"/>
              <a:t>hbase</a:t>
            </a:r>
            <a:r>
              <a:rPr lang="en-US" altLang="zh-TW" dirty="0"/>
              <a:t>&gt; list ‘</a:t>
            </a:r>
            <a:r>
              <a:rPr lang="en-US" altLang="zh-TW" dirty="0" err="1"/>
              <a:t>abc</a:t>
            </a:r>
            <a:r>
              <a:rPr lang="en-US" altLang="zh-TW" dirty="0"/>
              <a:t>.*’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087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Tables Management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show_filters</a:t>
            </a:r>
            <a:r>
              <a:rPr lang="en-US" altLang="zh-TW" dirty="0"/>
              <a:t>	</a:t>
            </a:r>
            <a:endParaRPr lang="en-US" altLang="zh-TW" dirty="0" smtClean="0"/>
          </a:p>
          <a:p>
            <a:r>
              <a:rPr lang="en-US" altLang="zh-TW" dirty="0" smtClean="0"/>
              <a:t>Show </a:t>
            </a:r>
            <a:r>
              <a:rPr lang="en-US" altLang="zh-TW" dirty="0"/>
              <a:t>all the filters in </a:t>
            </a:r>
            <a:r>
              <a:rPr lang="en-US" altLang="zh-TW" dirty="0" err="1"/>
              <a:t>hbase</a:t>
            </a:r>
            <a:r>
              <a:rPr lang="en-US" altLang="zh-TW" dirty="0"/>
              <a:t>.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altLang="zh-TW" dirty="0" err="1"/>
              <a:t>hbase</a:t>
            </a:r>
            <a:r>
              <a:rPr lang="en-US" altLang="zh-TW" dirty="0"/>
              <a:t>&gt; </a:t>
            </a:r>
            <a:r>
              <a:rPr lang="en-US" altLang="zh-TW" dirty="0" err="1" smtClean="0"/>
              <a:t>show_filters</a:t>
            </a:r>
            <a:endParaRPr lang="en-US" altLang="zh-TW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823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Namespace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create_namespace</a:t>
            </a:r>
            <a:r>
              <a:rPr lang="en-US" altLang="zh-TW" dirty="0"/>
              <a:t>	</a:t>
            </a:r>
            <a:endParaRPr lang="en-US" altLang="zh-TW" dirty="0" smtClean="0"/>
          </a:p>
          <a:p>
            <a:r>
              <a:rPr lang="en-US" altLang="zh-TW" dirty="0"/>
              <a:t>create a namespace in the </a:t>
            </a:r>
            <a:r>
              <a:rPr lang="en-US" altLang="zh-TW" dirty="0" err="1"/>
              <a:t>HBase</a:t>
            </a:r>
            <a:r>
              <a:rPr lang="en-US" altLang="zh-TW" dirty="0" smtClean="0"/>
              <a:t>.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altLang="zh-TW" dirty="0" err="1"/>
              <a:t>hbase</a:t>
            </a:r>
            <a:r>
              <a:rPr lang="en-US" altLang="zh-TW" dirty="0"/>
              <a:t>&gt; </a:t>
            </a:r>
            <a:r>
              <a:rPr lang="en-US" altLang="zh-TW" dirty="0" err="1" smtClean="0"/>
              <a:t>create_namespace</a:t>
            </a:r>
            <a:r>
              <a:rPr lang="en-US" altLang="zh-TW" dirty="0" smtClean="0"/>
              <a:t> ‘test’</a:t>
            </a:r>
            <a:endParaRPr lang="en-US" altLang="zh-TW" dirty="0"/>
          </a:p>
          <a:p>
            <a:pPr lvl="1"/>
            <a:r>
              <a:rPr lang="en-US" altLang="zh-TW" dirty="0" err="1"/>
              <a:t>hbase</a:t>
            </a:r>
            <a:r>
              <a:rPr lang="en-US" altLang="zh-TW" dirty="0"/>
              <a:t>&gt; </a:t>
            </a:r>
            <a:r>
              <a:rPr lang="en-US" altLang="zh-TW" dirty="0" smtClean="0"/>
              <a:t>create ‘test:t1’, ‘c’</a:t>
            </a:r>
            <a:endParaRPr lang="en-US" altLang="zh-TW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29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Basic</a:t>
            </a:r>
          </a:p>
          <a:p>
            <a:r>
              <a:rPr lang="en-US" altLang="zh-TW" dirty="0" smtClean="0"/>
              <a:t>Hands-on: Build a Search Engine</a:t>
            </a:r>
          </a:p>
          <a:p>
            <a:r>
              <a:rPr lang="en-US" altLang="zh-TW" dirty="0" smtClean="0"/>
              <a:t>Case Study: Use </a:t>
            </a:r>
            <a:r>
              <a:rPr lang="en-US" altLang="zh-TW" dirty="0" err="1" smtClean="0"/>
              <a:t>Hbase</a:t>
            </a:r>
            <a:r>
              <a:rPr lang="en-US" altLang="zh-TW" dirty="0" smtClean="0"/>
              <a:t> as a FTP 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304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Namespace </a:t>
            </a:r>
            <a:r>
              <a:rPr lang="en-US" dirty="0" smtClean="0"/>
              <a:t>management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drop_namespace</a:t>
            </a:r>
            <a:r>
              <a:rPr lang="en-US" altLang="zh-TW" dirty="0"/>
              <a:t>	</a:t>
            </a:r>
            <a:endParaRPr lang="en-US" altLang="zh-TW" dirty="0" smtClean="0"/>
          </a:p>
          <a:p>
            <a:r>
              <a:rPr lang="en-US" altLang="zh-TW" dirty="0"/>
              <a:t>drop the named </a:t>
            </a:r>
            <a:r>
              <a:rPr lang="en-US" altLang="zh-TW" dirty="0" smtClean="0"/>
              <a:t>namespace. </a:t>
            </a:r>
          </a:p>
          <a:p>
            <a:r>
              <a:rPr lang="en-US" altLang="zh-TW" dirty="0"/>
              <a:t>O</a:t>
            </a:r>
            <a:r>
              <a:rPr lang="en-US" altLang="zh-TW" dirty="0" smtClean="0"/>
              <a:t>nly </a:t>
            </a:r>
            <a:r>
              <a:rPr lang="en-US" altLang="zh-TW" dirty="0"/>
              <a:t>empty </a:t>
            </a:r>
            <a:r>
              <a:rPr lang="en-US" altLang="zh-TW" dirty="0" smtClean="0"/>
              <a:t>namespace can be dropped. </a:t>
            </a:r>
          </a:p>
          <a:p>
            <a:r>
              <a:rPr lang="en-US" altLang="zh-TW" dirty="0" smtClean="0"/>
              <a:t>You </a:t>
            </a:r>
            <a:r>
              <a:rPr lang="en-US" altLang="zh-TW" dirty="0"/>
              <a:t>must drop all the tables created in that namespace before attempting to </a:t>
            </a:r>
            <a:r>
              <a:rPr lang="en-US" altLang="zh-TW" dirty="0" smtClean="0"/>
              <a:t>drop it.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altLang="zh-TW" dirty="0" err="1"/>
              <a:t>hbase</a:t>
            </a:r>
            <a:r>
              <a:rPr lang="en-US" altLang="zh-TW" dirty="0"/>
              <a:t>&gt; </a:t>
            </a:r>
            <a:r>
              <a:rPr lang="en-US" altLang="zh-TW" dirty="0" err="1"/>
              <a:t>drop_namespace</a:t>
            </a:r>
            <a:r>
              <a:rPr lang="en-US" altLang="zh-TW" dirty="0"/>
              <a:t> </a:t>
            </a:r>
            <a:r>
              <a:rPr lang="en-US" altLang="zh-TW" dirty="0" smtClean="0"/>
              <a:t>‘test’</a:t>
            </a:r>
            <a:endParaRPr lang="en-US" altLang="zh-TW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785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Namespace </a:t>
            </a:r>
            <a:r>
              <a:rPr lang="en-US" dirty="0" smtClean="0"/>
              <a:t>management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list_namespace</a:t>
            </a:r>
            <a:r>
              <a:rPr lang="en-US" altLang="zh-TW" dirty="0"/>
              <a:t>	</a:t>
            </a:r>
            <a:endParaRPr lang="en-US" altLang="zh-TW" dirty="0" smtClean="0"/>
          </a:p>
          <a:p>
            <a:r>
              <a:rPr lang="en-US" altLang="zh-TW" dirty="0" smtClean="0"/>
              <a:t>List </a:t>
            </a:r>
            <a:r>
              <a:rPr lang="en-US" altLang="zh-TW" dirty="0"/>
              <a:t>namespace in the </a:t>
            </a:r>
            <a:r>
              <a:rPr lang="en-US" altLang="zh-TW" dirty="0" err="1"/>
              <a:t>HBase</a:t>
            </a:r>
            <a:r>
              <a:rPr lang="en-US" altLang="zh-TW" dirty="0" smtClean="0"/>
              <a:t>.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altLang="zh-TW" dirty="0" err="1"/>
              <a:t>hbase</a:t>
            </a:r>
            <a:r>
              <a:rPr lang="en-US" altLang="zh-TW" dirty="0"/>
              <a:t>&gt; </a:t>
            </a:r>
            <a:r>
              <a:rPr lang="en-US" altLang="zh-TW" dirty="0" err="1" smtClean="0"/>
              <a:t>list_namespace</a:t>
            </a:r>
            <a:endParaRPr lang="en-US" altLang="zh-TW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0072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Data Manipulation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/>
              <a:t>count	</a:t>
            </a:r>
            <a:endParaRPr lang="en-US" altLang="zh-TW" dirty="0" smtClean="0"/>
          </a:p>
          <a:p>
            <a:r>
              <a:rPr lang="en-US" altLang="zh-TW" dirty="0"/>
              <a:t>Count the number of rows in a table. Return value is the number of </a:t>
            </a:r>
            <a:r>
              <a:rPr lang="en-US" altLang="zh-TW" dirty="0" smtClean="0"/>
              <a:t>rows.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altLang="zh-TW" dirty="0" err="1"/>
              <a:t>hbase</a:t>
            </a:r>
            <a:r>
              <a:rPr lang="en-US" altLang="zh-TW" dirty="0"/>
              <a:t>&gt; count ‘t1’, INTERVAL =&gt; 100000</a:t>
            </a:r>
          </a:p>
          <a:p>
            <a:pPr lvl="1"/>
            <a:r>
              <a:rPr lang="en-US" altLang="zh-TW" dirty="0" err="1"/>
              <a:t>hbase</a:t>
            </a:r>
            <a:r>
              <a:rPr lang="en-US" altLang="zh-TW" dirty="0"/>
              <a:t>&gt; count ‘t1’, CACHE =&gt; 1000</a:t>
            </a:r>
          </a:p>
          <a:p>
            <a:pPr lvl="1"/>
            <a:r>
              <a:rPr lang="en-US" altLang="zh-TW" dirty="0" err="1"/>
              <a:t>hbase</a:t>
            </a:r>
            <a:r>
              <a:rPr lang="en-US" altLang="zh-TW" dirty="0"/>
              <a:t>&gt; count ‘t1’, INTERVAL =&gt; 10, CACHE =&gt; 1000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0715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Data Manipulation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/>
              <a:t>delete	</a:t>
            </a:r>
            <a:endParaRPr lang="en-US" altLang="zh-TW" dirty="0" smtClean="0"/>
          </a:p>
          <a:p>
            <a:r>
              <a:rPr lang="en-US" altLang="zh-TW" dirty="0"/>
              <a:t>Put a delete cell value at specified table/row/column</a:t>
            </a:r>
            <a:r>
              <a:rPr lang="en-US" altLang="zh-TW" dirty="0" smtClean="0"/>
              <a:t>.</a:t>
            </a:r>
          </a:p>
          <a:p>
            <a:r>
              <a:rPr lang="en-US" altLang="zh-TW" dirty="0"/>
              <a:t>Deletes must match the deleted </a:t>
            </a:r>
            <a:r>
              <a:rPr lang="en-US" altLang="zh-TW" dirty="0" smtClean="0"/>
              <a:t>cell’s coordinates </a:t>
            </a:r>
            <a:r>
              <a:rPr lang="en-US" altLang="zh-TW" dirty="0"/>
              <a:t>exactly.</a:t>
            </a:r>
            <a:endParaRPr lang="en-US" altLang="zh-TW" dirty="0" smtClean="0"/>
          </a:p>
          <a:p>
            <a:r>
              <a:rPr lang="en-US" dirty="0" smtClean="0"/>
              <a:t>Usage:</a:t>
            </a:r>
          </a:p>
          <a:p>
            <a:pPr lvl="1"/>
            <a:r>
              <a:rPr lang="en-US" altLang="zh-TW" dirty="0" err="1" smtClean="0"/>
              <a:t>hbase</a:t>
            </a:r>
            <a:r>
              <a:rPr lang="en-US" altLang="zh-TW" dirty="0" smtClean="0"/>
              <a:t>&gt; </a:t>
            </a:r>
            <a:r>
              <a:rPr lang="tr-TR" altLang="zh-TW" dirty="0" err="1"/>
              <a:t>delete</a:t>
            </a:r>
            <a:r>
              <a:rPr lang="tr-TR" altLang="zh-TW" dirty="0"/>
              <a:t> ‘t1’, ‘r1’, ‘c1’, ts1</a:t>
            </a:r>
            <a:endParaRPr lang="en-US" altLang="zh-TW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3602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Data Manipulation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dirty="0" smtClean="0"/>
              <a:t>get</a:t>
            </a:r>
            <a:r>
              <a:rPr lang="en-US" altLang="zh-TW" dirty="0"/>
              <a:t>	</a:t>
            </a:r>
            <a:endParaRPr lang="en-US" altLang="zh-TW" dirty="0" smtClean="0"/>
          </a:p>
          <a:p>
            <a:r>
              <a:rPr lang="en-US" altLang="zh-TW" dirty="0"/>
              <a:t>Get row or cell contents.</a:t>
            </a:r>
          </a:p>
          <a:p>
            <a:r>
              <a:rPr lang="en-US" altLang="zh-TW" dirty="0" err="1"/>
              <a:t>Usage:To</a:t>
            </a:r>
            <a:r>
              <a:rPr lang="en-US" altLang="zh-TW" dirty="0"/>
              <a:t> put a cell value into table ‘t1’ at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mr-IN" altLang="zh-TW" sz="2400" dirty="0"/>
              <a:t>hbase&gt; get ‘t1’, ‘r1</a:t>
            </a:r>
            <a:r>
              <a:rPr lang="mr-IN" altLang="zh-TW" sz="2400" dirty="0" smtClean="0"/>
              <a:t>’</a:t>
            </a:r>
            <a:endParaRPr lang="en-US" altLang="zh-TW" sz="2400" dirty="0" smtClean="0"/>
          </a:p>
          <a:p>
            <a:pPr lvl="1"/>
            <a:r>
              <a:rPr lang="mr-IN" altLang="zh-TW" sz="2400" dirty="0" smtClean="0"/>
              <a:t> hbase</a:t>
            </a:r>
            <a:r>
              <a:rPr lang="mr-IN" altLang="zh-TW" sz="2400" dirty="0"/>
              <a:t>&gt; get ‘t1’, ‘r1’, {COLUMN =&gt; ‘c1’}</a:t>
            </a:r>
          </a:p>
          <a:p>
            <a:pPr lvl="1"/>
            <a:r>
              <a:rPr lang="mr-IN" altLang="zh-TW" sz="2400" dirty="0"/>
              <a:t>hbase&gt; get ‘t1’, ‘r1’, {COLUMN =&gt; [‘c1’, ‘c2’, ‘c3’]</a:t>
            </a:r>
            <a:r>
              <a:rPr lang="mr-IN" altLang="zh-TW" sz="2400" dirty="0" smtClean="0"/>
              <a:t>} hbase</a:t>
            </a:r>
            <a:r>
              <a:rPr lang="mr-IN" altLang="zh-TW" sz="2400" dirty="0"/>
              <a:t>&gt; get ‘t1’, ‘r1’, {FILTER =&gt; “ValueFilter(=, ‘binary:abc’)”}</a:t>
            </a:r>
          </a:p>
          <a:p>
            <a:pPr lvl="1"/>
            <a:r>
              <a:rPr lang="mr-IN" altLang="zh-TW" sz="2400" dirty="0"/>
              <a:t>hbase&gt; get ‘t1’, ‘r1’, ‘c1’</a:t>
            </a:r>
          </a:p>
          <a:p>
            <a:pPr lvl="1"/>
            <a:r>
              <a:rPr lang="mr-IN" altLang="zh-TW" sz="2400" dirty="0"/>
              <a:t>hbase&gt; get ‘t1’, ‘r1’, ‘c1’, ‘c2’</a:t>
            </a:r>
          </a:p>
          <a:p>
            <a:pPr lvl="1"/>
            <a:r>
              <a:rPr lang="mr-IN" altLang="zh-TW" sz="2400" dirty="0"/>
              <a:t>hbase&gt; get ‘t1’, ‘r1’, [‘c1’, ‘c2’]</a:t>
            </a:r>
            <a:endParaRPr lang="en-US" altLang="zh-TW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4413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Data Manipulation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put</a:t>
            </a:r>
            <a:r>
              <a:rPr lang="en-US" altLang="zh-TW" dirty="0"/>
              <a:t>	</a:t>
            </a:r>
          </a:p>
          <a:p>
            <a:r>
              <a:rPr lang="en-US" altLang="zh-TW" dirty="0"/>
              <a:t>Put a cell ‘value’ at specified table/row/column coordinates.</a:t>
            </a:r>
          </a:p>
          <a:p>
            <a:r>
              <a:rPr lang="en-US" dirty="0" err="1" smtClean="0"/>
              <a:t>Usage</a:t>
            </a:r>
            <a:r>
              <a:rPr lang="en-US" dirty="0" err="1"/>
              <a:t>:To</a:t>
            </a:r>
            <a:r>
              <a:rPr lang="en-US" dirty="0"/>
              <a:t> put a cell value into table ‘t1’ </a:t>
            </a:r>
            <a:r>
              <a:rPr lang="en-US" dirty="0" smtClean="0"/>
              <a:t>at row </a:t>
            </a:r>
            <a:r>
              <a:rPr lang="en-US" dirty="0"/>
              <a:t>‘r1’ under column ‘c1</a:t>
            </a:r>
            <a:r>
              <a:rPr lang="en-US" dirty="0" smtClean="0"/>
              <a:t>’:</a:t>
            </a:r>
            <a:endParaRPr lang="en-US" dirty="0"/>
          </a:p>
          <a:p>
            <a:pPr lvl="1"/>
            <a:r>
              <a:rPr lang="en-US" dirty="0" err="1"/>
              <a:t>hbase</a:t>
            </a:r>
            <a:r>
              <a:rPr lang="en-US" dirty="0"/>
              <a:t>&gt; </a:t>
            </a:r>
            <a:r>
              <a:rPr lang="en-US" dirty="0" smtClean="0"/>
              <a:t>put ‘t1</a:t>
            </a:r>
            <a:r>
              <a:rPr lang="en-US" dirty="0"/>
              <a:t>’, ‘r1’, ‘c1’, ‘value</a:t>
            </a:r>
            <a:r>
              <a:rPr lang="en-US" dirty="0" smtClean="0"/>
              <a:t>’</a:t>
            </a:r>
            <a:endParaRPr lang="en-US" altLang="zh-TW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34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/>
          </a:bodyPr>
          <a:lstStyle/>
          <a:p>
            <a:r>
              <a:rPr lang="en-US" dirty="0" smtClean="0"/>
              <a:t>Hands-on: Create Table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26</a:t>
            </a:fld>
            <a:endParaRPr lang="en-US"/>
          </a:p>
        </p:txBody>
      </p:sp>
      <p:pic>
        <p:nvPicPr>
          <p:cNvPr id="7" name="內容版面配置區 6" descr="Screen Shot 2017-03-28 at 16.13.38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" r="163" b="16513"/>
          <a:stretch/>
        </p:blipFill>
        <p:spPr>
          <a:xfrm>
            <a:off x="1030529" y="1413245"/>
            <a:ext cx="8548492" cy="494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8360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/>
          </a:bodyPr>
          <a:lstStyle/>
          <a:p>
            <a:r>
              <a:rPr lang="en-US" dirty="0" smtClean="0"/>
              <a:t>Hands-on: Create Table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27</a:t>
            </a:fld>
            <a:endParaRPr lang="en-US"/>
          </a:p>
        </p:txBody>
      </p:sp>
      <p:pic>
        <p:nvPicPr>
          <p:cNvPr id="8" name="內容版面配置區 7" descr="Screen Shot 2017-03-28 at 16.24.03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265" b="9171"/>
          <a:stretch/>
        </p:blipFill>
        <p:spPr>
          <a:xfrm>
            <a:off x="1238448" y="1305094"/>
            <a:ext cx="8067280" cy="508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275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Hands-on: </a:t>
            </a:r>
            <a:br>
              <a:rPr lang="en-US" dirty="0" smtClean="0"/>
            </a:br>
            <a:r>
              <a:rPr lang="en-US" dirty="0" smtClean="0"/>
              <a:t>Consideration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28</a:t>
            </a:fld>
            <a:endParaRPr lang="en-US"/>
          </a:p>
        </p:txBody>
      </p:sp>
      <p:pic>
        <p:nvPicPr>
          <p:cNvPr id="7" name="內容版面配置區 6" descr="Screen Shot 2017-03-28 at 16.25.59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" t="-12" r="254" b="16735"/>
          <a:stretch/>
        </p:blipFill>
        <p:spPr>
          <a:xfrm>
            <a:off x="1238448" y="1490133"/>
            <a:ext cx="8067279" cy="465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69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Hands-on: </a:t>
            </a:r>
            <a:br>
              <a:rPr lang="en-US" dirty="0" smtClean="0"/>
            </a:br>
            <a:r>
              <a:rPr lang="en-US" dirty="0" smtClean="0"/>
              <a:t>Consideration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29</a:t>
            </a:fld>
            <a:endParaRPr lang="en-US"/>
          </a:p>
        </p:txBody>
      </p:sp>
      <p:pic>
        <p:nvPicPr>
          <p:cNvPr id="8" name="內容版面配置區 7" descr="Screen Shot 2017-03-28 at 16.26.30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2" r="-89" b="12999"/>
          <a:stretch/>
        </p:blipFill>
        <p:spPr>
          <a:xfrm>
            <a:off x="1446636" y="1490134"/>
            <a:ext cx="7650903" cy="496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867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25008"/>
          </a:xfrm>
        </p:spPr>
        <p:txBody>
          <a:bodyPr/>
          <a:lstStyle/>
          <a:p>
            <a:r>
              <a:rPr lang="en-US" dirty="0" smtClean="0"/>
              <a:t>Basic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 fontScale="92500"/>
          </a:bodyPr>
          <a:lstStyle/>
          <a:p>
            <a:r>
              <a:rPr lang="en-US" altLang="zh-TW" dirty="0" smtClean="0"/>
              <a:t>A Easy way to access </a:t>
            </a:r>
            <a:r>
              <a:rPr lang="en-US" altLang="zh-TW" dirty="0" err="1" smtClean="0"/>
              <a:t>Hbase</a:t>
            </a:r>
            <a:r>
              <a:rPr lang="en-US" altLang="zh-TW" dirty="0" smtClean="0"/>
              <a:t> is to use </a:t>
            </a:r>
            <a:r>
              <a:rPr lang="en-US" altLang="zh-TW" dirty="0" err="1" smtClean="0"/>
              <a:t>Hbase</a:t>
            </a:r>
            <a:r>
              <a:rPr lang="en-US" altLang="zh-TW" dirty="0" smtClean="0"/>
              <a:t> shell. </a:t>
            </a:r>
          </a:p>
          <a:p>
            <a:r>
              <a:rPr lang="en-US" altLang="zh-TW" dirty="0" err="1"/>
              <a:t>HBase</a:t>
            </a:r>
            <a:r>
              <a:rPr lang="en-US" altLang="zh-TW" dirty="0"/>
              <a:t> shell commands are mainly categorized into 6 </a:t>
            </a:r>
            <a:r>
              <a:rPr lang="en-US" altLang="zh-TW" dirty="0" smtClean="0"/>
              <a:t>parts</a:t>
            </a:r>
          </a:p>
          <a:p>
            <a:pPr lvl="1"/>
            <a:r>
              <a:rPr lang="en-US" altLang="zh-TW" dirty="0"/>
              <a:t>General  </a:t>
            </a:r>
            <a:r>
              <a:rPr lang="en-US" altLang="zh-TW" dirty="0" err="1"/>
              <a:t>HBase</a:t>
            </a:r>
            <a:r>
              <a:rPr lang="en-US" altLang="zh-TW" dirty="0"/>
              <a:t> shell commands</a:t>
            </a:r>
          </a:p>
          <a:p>
            <a:pPr lvl="1"/>
            <a:r>
              <a:rPr lang="en-US" altLang="zh-TW" dirty="0"/>
              <a:t>Tables Management commands</a:t>
            </a:r>
          </a:p>
          <a:p>
            <a:pPr lvl="1"/>
            <a:r>
              <a:rPr lang="en-US" altLang="zh-TW" dirty="0"/>
              <a:t>Data Manipulation commands</a:t>
            </a:r>
          </a:p>
          <a:p>
            <a:pPr lvl="1"/>
            <a:r>
              <a:rPr lang="en-US" altLang="zh-TW" dirty="0" err="1"/>
              <a:t>HBase</a:t>
            </a:r>
            <a:r>
              <a:rPr lang="en-US" altLang="zh-TW" dirty="0"/>
              <a:t> surgery tools</a:t>
            </a:r>
          </a:p>
          <a:p>
            <a:pPr lvl="1"/>
            <a:r>
              <a:rPr lang="en-US" altLang="zh-TW" dirty="0"/>
              <a:t>Cluster replication tools</a:t>
            </a:r>
          </a:p>
          <a:p>
            <a:pPr lvl="1"/>
            <a:r>
              <a:rPr lang="en-US" altLang="zh-TW" dirty="0"/>
              <a:t>Security </a:t>
            </a:r>
            <a:r>
              <a:rPr lang="en-US" altLang="zh-TW" dirty="0" smtClean="0"/>
              <a:t>tools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779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Hands-on: </a:t>
            </a:r>
            <a:br>
              <a:rPr lang="en-US" dirty="0" smtClean="0"/>
            </a:br>
            <a:r>
              <a:rPr lang="en-US" dirty="0" smtClean="0"/>
              <a:t>Consideration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30</a:t>
            </a:fld>
            <a:endParaRPr lang="en-US"/>
          </a:p>
        </p:txBody>
      </p:sp>
      <p:pic>
        <p:nvPicPr>
          <p:cNvPr id="9" name="內容版面配置區 8" descr="Screen Shot 2017-03-28 at 16.33.57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" r="564" b="8932"/>
          <a:stretch/>
        </p:blipFill>
        <p:spPr>
          <a:xfrm>
            <a:off x="1342542" y="1464315"/>
            <a:ext cx="7859092" cy="498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5520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Hands-on: </a:t>
            </a:r>
            <a:br>
              <a:rPr lang="en-US" dirty="0" smtClean="0"/>
            </a:br>
            <a:r>
              <a:rPr lang="en-US" dirty="0" err="1" smtClean="0"/>
              <a:t>Rowkey</a:t>
            </a:r>
            <a:r>
              <a:rPr lang="en-US" dirty="0" smtClean="0"/>
              <a:t> Consideration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31</a:t>
            </a:fld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In this Hands-on, we go simple.</a:t>
            </a:r>
          </a:p>
          <a:p>
            <a:r>
              <a:rPr kumimoji="1" lang="en-US" altLang="zh-TW" dirty="0" smtClean="0"/>
              <a:t>Using a sequential composite key design</a:t>
            </a:r>
          </a:p>
          <a:p>
            <a:pPr lvl="1"/>
            <a:r>
              <a:rPr kumimoji="1" lang="en-US" altLang="zh-TW" dirty="0" smtClean="0"/>
              <a:t>readable</a:t>
            </a:r>
          </a:p>
          <a:p>
            <a:pPr lvl="1"/>
            <a:r>
              <a:rPr kumimoji="1" lang="en-US" altLang="zh-TW" dirty="0" smtClean="0"/>
              <a:t>good for read (Search)</a:t>
            </a:r>
          </a:p>
          <a:p>
            <a:pPr lvl="1"/>
            <a:r>
              <a:rPr kumimoji="1" lang="en-US" altLang="zh-TW" dirty="0" smtClean="0"/>
              <a:t>easy to maintain</a:t>
            </a:r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90681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Hands-on: </a:t>
            </a:r>
            <a:br>
              <a:rPr lang="en-US" dirty="0" smtClean="0"/>
            </a:br>
            <a:r>
              <a:rPr lang="en-US" dirty="0" err="1" smtClean="0"/>
              <a:t>Rowkey</a:t>
            </a:r>
            <a:r>
              <a:rPr lang="en-US" dirty="0" smtClean="0"/>
              <a:t> Consideration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32</a:t>
            </a:fld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Syntax</a:t>
            </a:r>
          </a:p>
          <a:p>
            <a:pPr lvl="1"/>
            <a:r>
              <a:rPr kumimoji="1" lang="en-US" altLang="zh-TW" dirty="0" smtClean="0"/>
              <a:t>SEQ_NUM/DDMMYYY/SCTION_TYPE/</a:t>
            </a:r>
          </a:p>
          <a:p>
            <a:r>
              <a:rPr kumimoji="1" lang="en-US" altLang="zh-TW" dirty="0" smtClean="0"/>
              <a:t>Example</a:t>
            </a:r>
          </a:p>
          <a:p>
            <a:pPr lvl="1"/>
            <a:r>
              <a:rPr kumimoji="1" lang="en-US" altLang="zh-TW" dirty="0" smtClean="0"/>
              <a:t>1/11072018/headline</a:t>
            </a:r>
            <a:br>
              <a:rPr kumimoji="1" lang="en-US" altLang="zh-TW" dirty="0" smtClean="0"/>
            </a:br>
            <a:r>
              <a:rPr kumimoji="1" lang="en-US" altLang="zh-TW" dirty="0" smtClean="0"/>
              <a:t>The first headline in the newspaper on 2018.07.11</a:t>
            </a:r>
          </a:p>
          <a:p>
            <a:pPr lvl="1"/>
            <a:r>
              <a:rPr kumimoji="1" lang="en-US" altLang="zh-TW" dirty="0" smtClean="0"/>
              <a:t>10/11072018/local</a:t>
            </a:r>
            <a:br>
              <a:rPr kumimoji="1" lang="en-US" altLang="zh-TW" dirty="0" smtClean="0"/>
            </a:br>
            <a:r>
              <a:rPr kumimoji="1" lang="en-US" altLang="zh-TW" dirty="0" smtClean="0"/>
              <a:t>The 10</a:t>
            </a:r>
            <a:r>
              <a:rPr kumimoji="1" lang="en-US" altLang="zh-TW" baseline="30000" dirty="0" smtClean="0"/>
              <a:t>th</a:t>
            </a:r>
            <a:r>
              <a:rPr kumimoji="1" lang="en-US" altLang="zh-TW" dirty="0" smtClean="0"/>
              <a:t> news </a:t>
            </a:r>
            <a:r>
              <a:rPr kumimoji="1" lang="en-US" altLang="zh-TW" dirty="0"/>
              <a:t>in the newspaper on 2018.07.11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278623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Hands-on: </a:t>
            </a:r>
            <a:br>
              <a:rPr lang="en-US" dirty="0" smtClean="0"/>
            </a:br>
            <a:r>
              <a:rPr lang="en-US" dirty="0" err="1" smtClean="0"/>
              <a:t>Rowkey</a:t>
            </a:r>
            <a:r>
              <a:rPr lang="en-US" dirty="0" smtClean="0"/>
              <a:t> Consideration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33</a:t>
            </a:fld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Syntax</a:t>
            </a:r>
          </a:p>
          <a:p>
            <a:pPr lvl="1"/>
            <a:r>
              <a:rPr kumimoji="1" lang="en-US" altLang="zh-TW" dirty="0" smtClean="0"/>
              <a:t>DDMMYYY/SCTION_TYPE/</a:t>
            </a:r>
            <a:r>
              <a:rPr kumimoji="1" lang="en-US" altLang="zh-TW" dirty="0"/>
              <a:t>SEQ_NUM</a:t>
            </a:r>
            <a:endParaRPr kumimoji="1" lang="en-US" altLang="zh-TW" dirty="0" smtClean="0"/>
          </a:p>
          <a:p>
            <a:r>
              <a:rPr kumimoji="1" lang="en-US" altLang="zh-TW" dirty="0" smtClean="0"/>
              <a:t>Example</a:t>
            </a:r>
          </a:p>
          <a:p>
            <a:pPr lvl="1"/>
            <a:r>
              <a:rPr kumimoji="1" lang="en-US" altLang="zh-TW" dirty="0" smtClean="0"/>
              <a:t>11072018/headline/1/</a:t>
            </a:r>
            <a:br>
              <a:rPr kumimoji="1" lang="en-US" altLang="zh-TW" dirty="0" smtClean="0"/>
            </a:br>
            <a:r>
              <a:rPr kumimoji="1" lang="en-US" altLang="zh-TW" dirty="0" smtClean="0"/>
              <a:t>The first headline in the newspaper on 2018.07.11</a:t>
            </a:r>
          </a:p>
          <a:p>
            <a:pPr lvl="1"/>
            <a:r>
              <a:rPr kumimoji="1" lang="en-US" altLang="zh-TW" dirty="0" smtClean="0"/>
              <a:t>11072018/local/10</a:t>
            </a:r>
            <a:br>
              <a:rPr kumimoji="1" lang="en-US" altLang="zh-TW" dirty="0" smtClean="0"/>
            </a:br>
            <a:r>
              <a:rPr kumimoji="1" lang="en-US" altLang="zh-TW" dirty="0" smtClean="0"/>
              <a:t>The 10</a:t>
            </a:r>
            <a:r>
              <a:rPr kumimoji="1" lang="en-US" altLang="zh-TW" baseline="30000" dirty="0" smtClean="0"/>
              <a:t>th</a:t>
            </a:r>
            <a:r>
              <a:rPr kumimoji="1" lang="en-US" altLang="zh-TW" dirty="0" smtClean="0"/>
              <a:t> news </a:t>
            </a:r>
            <a:r>
              <a:rPr kumimoji="1" lang="en-US" altLang="zh-TW" dirty="0"/>
              <a:t>in the newspaper on 2018.07.11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00643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Hands-on: </a:t>
            </a:r>
            <a:br>
              <a:rPr lang="en-US" dirty="0" smtClean="0"/>
            </a:br>
            <a:r>
              <a:rPr lang="en-US" dirty="0" smtClean="0"/>
              <a:t>Data Ingestion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34</a:t>
            </a:fld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Sample command:</a:t>
            </a:r>
          </a:p>
          <a:p>
            <a:pPr lvl="1"/>
            <a:r>
              <a:rPr lang="en-US" altLang="zh-TW" dirty="0" smtClean="0"/>
              <a:t>put </a:t>
            </a:r>
            <a:r>
              <a:rPr lang="en-US" altLang="zh-TW" dirty="0"/>
              <a:t>'1234:newspaper', '11072018/headline/1','summary:title','FEATURE: Three new ministers tapped: </a:t>
            </a:r>
            <a:r>
              <a:rPr lang="en-US" altLang="zh-TW" dirty="0" smtClean="0"/>
              <a:t>sources’</a:t>
            </a:r>
          </a:p>
          <a:p>
            <a:pPr lvl="1"/>
            <a:r>
              <a:rPr lang="en-US" altLang="zh-TW" dirty="0"/>
              <a:t>put '1234:newspaper', '11072018/headline/1','summary</a:t>
            </a:r>
            <a:r>
              <a:rPr lang="en-US" altLang="zh-TW" dirty="0" smtClean="0"/>
              <a:t>:writer',</a:t>
            </a:r>
            <a:r>
              <a:rPr lang="en-US" altLang="zh-TW" dirty="0"/>
              <a:t> '</a:t>
            </a:r>
            <a:r>
              <a:rPr lang="en-US" altLang="zh-TW" dirty="0" smtClean="0"/>
              <a:t>cc'</a:t>
            </a:r>
            <a:endParaRPr kumimoji="1" lang="zh-TW" altLang="en-US" dirty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773244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Hands-on: </a:t>
            </a:r>
            <a:br>
              <a:rPr lang="en-US" dirty="0" smtClean="0"/>
            </a:br>
            <a:r>
              <a:rPr lang="en-US" dirty="0" smtClean="0"/>
              <a:t>Search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35</a:t>
            </a:fld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Sample command:</a:t>
            </a:r>
          </a:p>
          <a:p>
            <a:pPr lvl="1"/>
            <a:r>
              <a:rPr lang="en-US" altLang="zh-TW" dirty="0"/>
              <a:t>scan '1234:newspaper',{FILTER =&gt; "</a:t>
            </a:r>
            <a:r>
              <a:rPr lang="en-US" altLang="zh-TW" dirty="0" err="1"/>
              <a:t>PrefixFilter</a:t>
            </a:r>
            <a:r>
              <a:rPr lang="en-US" altLang="zh-TW" dirty="0"/>
              <a:t>('11072018/</a:t>
            </a:r>
            <a:r>
              <a:rPr lang="en-US" altLang="zh-TW" dirty="0" smtClean="0"/>
              <a:t>headline'</a:t>
            </a:r>
            <a:r>
              <a:rPr lang="en-US" altLang="zh-TW" dirty="0"/>
              <a:t>)"</a:t>
            </a:r>
            <a:r>
              <a:rPr lang="en-US" altLang="zh-TW" dirty="0" smtClean="0"/>
              <a:t>}</a:t>
            </a:r>
          </a:p>
          <a:p>
            <a:pPr lvl="1"/>
            <a:r>
              <a:rPr lang="en-US" altLang="zh-TW" dirty="0"/>
              <a:t>scan '1234:newspaper',{FILTER =&gt; "</a:t>
            </a:r>
            <a:r>
              <a:rPr lang="en-US" altLang="zh-TW" dirty="0" err="1"/>
              <a:t>PrefixFilter</a:t>
            </a:r>
            <a:r>
              <a:rPr lang="en-US" altLang="zh-TW" dirty="0"/>
              <a:t>('11072018/</a:t>
            </a:r>
            <a:r>
              <a:rPr lang="en-US" altLang="zh-TW" dirty="0" smtClean="0"/>
              <a:t>headline/1')”}</a:t>
            </a:r>
          </a:p>
        </p:txBody>
      </p:sp>
    </p:spTree>
    <p:extLst>
      <p:ext uri="{BB962C8B-B14F-4D97-AF65-F5344CB8AC3E}">
        <p14:creationId xmlns:p14="http://schemas.microsoft.com/office/powerpoint/2010/main" val="18823187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Hands-on: </a:t>
            </a:r>
            <a:br>
              <a:rPr lang="en-US" dirty="0" smtClean="0"/>
            </a:br>
            <a:r>
              <a:rPr lang="en-US" dirty="0" smtClean="0"/>
              <a:t>Search (Continued)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36</a:t>
            </a:fld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Sample command:</a:t>
            </a:r>
          </a:p>
          <a:p>
            <a:pPr lvl="1"/>
            <a:r>
              <a:rPr lang="en-US" altLang="zh-TW" dirty="0"/>
              <a:t>scan '1234:newspaper',{COLUMNS =&gt; 'summary', FILTER =&gt; "</a:t>
            </a:r>
            <a:r>
              <a:rPr lang="en-US" altLang="zh-TW" dirty="0" err="1"/>
              <a:t>PrefixFilter</a:t>
            </a:r>
            <a:r>
              <a:rPr lang="en-US" altLang="zh-TW" dirty="0"/>
              <a:t>('11072018/headline/2'</a:t>
            </a:r>
            <a:r>
              <a:rPr lang="en-US" altLang="zh-TW" dirty="0" smtClean="0"/>
              <a:t>)”}</a:t>
            </a:r>
          </a:p>
          <a:p>
            <a:pPr lvl="1"/>
            <a:r>
              <a:rPr lang="en-US" altLang="zh-TW" dirty="0" smtClean="0"/>
              <a:t>scan </a:t>
            </a:r>
            <a:r>
              <a:rPr lang="en-US" altLang="zh-TW" dirty="0"/>
              <a:t>'1234:newspaper',{FILTER =&gt; "(</a:t>
            </a:r>
            <a:r>
              <a:rPr lang="en-US" altLang="zh-TW" dirty="0" err="1"/>
              <a:t>PrefixFilter</a:t>
            </a:r>
            <a:r>
              <a:rPr lang="en-US" altLang="zh-TW" dirty="0"/>
              <a:t>('11072018/headline/2')) AND (</a:t>
            </a:r>
            <a:r>
              <a:rPr lang="en-US" altLang="zh-TW" dirty="0" err="1"/>
              <a:t>ColumnPrefixFilter</a:t>
            </a:r>
            <a:r>
              <a:rPr lang="en-US" altLang="zh-TW" dirty="0"/>
              <a:t>('title'))"</a:t>
            </a:r>
            <a:r>
              <a:rPr lang="en-US" altLang="zh-TW" dirty="0" smtClean="0"/>
              <a:t>}</a:t>
            </a:r>
          </a:p>
          <a:p>
            <a:pPr lvl="1"/>
            <a:r>
              <a:rPr lang="en-US" altLang="zh-TW" dirty="0"/>
              <a:t>scan '1234:newspaper',{FILTER =&gt; "(</a:t>
            </a:r>
            <a:r>
              <a:rPr lang="en-US" altLang="zh-TW" dirty="0" err="1"/>
              <a:t>PrefixFilter</a:t>
            </a:r>
            <a:r>
              <a:rPr lang="en-US" altLang="zh-TW" dirty="0"/>
              <a:t>('11072018/headline/2')) AND (</a:t>
            </a:r>
            <a:r>
              <a:rPr lang="en-US" altLang="zh-TW" dirty="0" err="1"/>
              <a:t>ColumnPrefixFilter</a:t>
            </a:r>
            <a:r>
              <a:rPr lang="en-US" altLang="zh-TW" dirty="0" smtClean="0"/>
              <a:t>(</a:t>
            </a:r>
            <a:r>
              <a:rPr lang="en-US" altLang="zh-TW" dirty="0"/>
              <a:t>'</a:t>
            </a:r>
            <a:r>
              <a:rPr lang="en-US" altLang="zh-TW" dirty="0" smtClean="0"/>
              <a:t>short'</a:t>
            </a:r>
            <a:r>
              <a:rPr lang="en-US" altLang="zh-TW" dirty="0"/>
              <a:t>))"}</a:t>
            </a:r>
          </a:p>
          <a:p>
            <a:pPr lvl="1"/>
            <a:endParaRPr lang="en-US" altLang="zh-TW" dirty="0" smtClean="0"/>
          </a:p>
          <a:p>
            <a:pPr lvl="1"/>
            <a:endParaRPr lang="en-US" altLang="zh-TW" dirty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899548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Hands-on: </a:t>
            </a:r>
            <a:br>
              <a:rPr lang="en-US" dirty="0" smtClean="0"/>
            </a:br>
            <a:r>
              <a:rPr lang="en-US" dirty="0" smtClean="0"/>
              <a:t>Search (Continued)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37</a:t>
            </a:fld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Sample command:</a:t>
            </a:r>
          </a:p>
          <a:p>
            <a:pPr lvl="1"/>
            <a:r>
              <a:rPr lang="en-US" altLang="zh-TW" dirty="0"/>
              <a:t>scan '1234:newspaper',{FILTER =&gt; "(</a:t>
            </a:r>
            <a:r>
              <a:rPr lang="en-US" altLang="zh-TW" dirty="0" err="1"/>
              <a:t>PrefixFilter</a:t>
            </a:r>
            <a:r>
              <a:rPr lang="en-US" altLang="zh-TW" dirty="0"/>
              <a:t>('11072018/headline/')) AND (</a:t>
            </a:r>
            <a:r>
              <a:rPr lang="en-US" altLang="zh-TW" dirty="0" err="1"/>
              <a:t>ValueFilter</a:t>
            </a:r>
            <a:r>
              <a:rPr lang="en-US" altLang="zh-TW" dirty="0"/>
              <a:t>(=,'</a:t>
            </a:r>
            <a:r>
              <a:rPr lang="en-US" altLang="zh-TW" dirty="0" err="1"/>
              <a:t>regexstring:City</a:t>
            </a:r>
            <a:r>
              <a:rPr lang="en-US" altLang="zh-TW" dirty="0"/>
              <a:t>')"}</a:t>
            </a:r>
            <a:endParaRPr lang="en-US" altLang="zh-TW" dirty="0" smtClean="0"/>
          </a:p>
          <a:p>
            <a:pPr lvl="1"/>
            <a:endParaRPr lang="en-US" altLang="zh-TW" dirty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197275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Hands-on: </a:t>
            </a:r>
            <a:br>
              <a:rPr lang="en-US" dirty="0" smtClean="0"/>
            </a:br>
            <a:r>
              <a:rPr lang="en-US" dirty="0" smtClean="0"/>
              <a:t>Getting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38</a:t>
            </a:fld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Sample command:</a:t>
            </a:r>
          </a:p>
          <a:p>
            <a:pPr lvl="1"/>
            <a:r>
              <a:rPr lang="en-US" altLang="zh-TW" dirty="0"/>
              <a:t>get '1234:newspaper','11072018/headline/</a:t>
            </a:r>
            <a:r>
              <a:rPr lang="en-US" altLang="zh-TW" dirty="0" smtClean="0"/>
              <a:t>1’</a:t>
            </a:r>
          </a:p>
          <a:p>
            <a:pPr lvl="1"/>
            <a:r>
              <a:rPr lang="en-US" altLang="zh-TW" dirty="0"/>
              <a:t>get '1234:newspaper','11072018/headline/1',{COLUMN =&gt; 'summary'</a:t>
            </a:r>
            <a:r>
              <a:rPr lang="en-US" altLang="zh-TW" dirty="0" smtClean="0"/>
              <a:t>}</a:t>
            </a:r>
          </a:p>
          <a:p>
            <a:pPr lvl="1"/>
            <a:r>
              <a:rPr lang="en-US" altLang="zh-TW" dirty="0"/>
              <a:t>get '1234:newspaper','11072018/headline/1',{COLUMN =&gt; '</a:t>
            </a:r>
            <a:r>
              <a:rPr lang="en-US" altLang="zh-TW" dirty="0" err="1"/>
              <a:t>summary:title</a:t>
            </a:r>
            <a:r>
              <a:rPr lang="en-US" altLang="zh-TW" dirty="0"/>
              <a:t>'}</a:t>
            </a:r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768440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875801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latin typeface="PingFang SC Regular" charset="-122"/>
              </a:rPr>
              <a:t>Q &amp; A</a:t>
            </a:r>
            <a:endParaRPr lang="en-US" sz="6600" dirty="0">
              <a:latin typeface="PingFang SC Regular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3716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25008"/>
          </a:xfrm>
        </p:spPr>
        <p:txBody>
          <a:bodyPr/>
          <a:lstStyle/>
          <a:p>
            <a:r>
              <a:rPr lang="en-US" dirty="0" smtClean="0"/>
              <a:t>Basic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Focus of the day, </a:t>
            </a:r>
          </a:p>
          <a:p>
            <a:pPr lvl="1"/>
            <a:r>
              <a:rPr lang="en-US" altLang="zh-TW" dirty="0"/>
              <a:t>General  </a:t>
            </a:r>
            <a:r>
              <a:rPr lang="en-US" altLang="zh-TW" dirty="0" err="1"/>
              <a:t>HBase</a:t>
            </a:r>
            <a:r>
              <a:rPr lang="en-US" altLang="zh-TW" dirty="0"/>
              <a:t> shell commands</a:t>
            </a:r>
          </a:p>
          <a:p>
            <a:pPr lvl="1"/>
            <a:r>
              <a:rPr lang="en-US" altLang="zh-TW" dirty="0"/>
              <a:t>Tables Management commands</a:t>
            </a:r>
          </a:p>
          <a:p>
            <a:pPr lvl="1"/>
            <a:r>
              <a:rPr lang="en-US" altLang="zh-TW" dirty="0"/>
              <a:t>Data Manipulation </a:t>
            </a:r>
            <a:r>
              <a:rPr lang="en-US" altLang="zh-TW" dirty="0" smtClean="0"/>
              <a:t>commands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185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/>
              <a:t>General </a:t>
            </a:r>
            <a:r>
              <a:rPr lang="en-US" dirty="0" err="1" smtClean="0"/>
              <a:t>HBase</a:t>
            </a:r>
            <a:r>
              <a:rPr lang="en-US" dirty="0" smtClean="0"/>
              <a:t> </a:t>
            </a:r>
            <a:r>
              <a:rPr lang="en-US" dirty="0"/>
              <a:t>shell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 lnSpcReduction="10000"/>
          </a:bodyPr>
          <a:lstStyle/>
          <a:p>
            <a:r>
              <a:rPr lang="en-US" altLang="zh-TW" dirty="0"/>
              <a:t>status	</a:t>
            </a:r>
            <a:endParaRPr lang="en-US" altLang="zh-TW" dirty="0" smtClean="0"/>
          </a:p>
          <a:p>
            <a:r>
              <a:rPr lang="en-US" altLang="zh-TW" dirty="0" smtClean="0"/>
              <a:t>Show </a:t>
            </a:r>
            <a:r>
              <a:rPr lang="en-US" altLang="zh-TW" dirty="0"/>
              <a:t>cluster status. Can be ‘summary’, ‘simple’, or ‘detailed’. </a:t>
            </a:r>
            <a:r>
              <a:rPr lang="en-US" altLang="zh-TW" dirty="0" smtClean="0"/>
              <a:t>The default </a:t>
            </a:r>
            <a:r>
              <a:rPr lang="en-US" altLang="zh-TW" dirty="0"/>
              <a:t>is ‘summary’</a:t>
            </a:r>
            <a:r>
              <a:rPr lang="en-US" altLang="zh-TW" dirty="0" smtClean="0"/>
              <a:t>.</a:t>
            </a:r>
          </a:p>
          <a:p>
            <a:r>
              <a:rPr lang="en-US" altLang="zh-TW" dirty="0"/>
              <a:t>Usage</a:t>
            </a:r>
            <a:r>
              <a:rPr lang="en-US" altLang="zh-TW" dirty="0" smtClean="0"/>
              <a:t>:</a:t>
            </a:r>
          </a:p>
          <a:p>
            <a:pPr lvl="1"/>
            <a:r>
              <a:rPr lang="en-US" altLang="zh-TW" dirty="0" err="1" smtClean="0"/>
              <a:t>hbase</a:t>
            </a:r>
            <a:r>
              <a:rPr lang="en-US" altLang="zh-TW" dirty="0"/>
              <a:t>&gt; </a:t>
            </a:r>
            <a:r>
              <a:rPr lang="en-US" altLang="zh-TW" dirty="0" smtClean="0"/>
              <a:t>status</a:t>
            </a:r>
          </a:p>
          <a:p>
            <a:pPr lvl="1"/>
            <a:r>
              <a:rPr lang="en-US" altLang="zh-TW" dirty="0" err="1" smtClean="0"/>
              <a:t>hbase</a:t>
            </a:r>
            <a:r>
              <a:rPr lang="en-US" altLang="zh-TW" dirty="0"/>
              <a:t>&gt; status ‘simple</a:t>
            </a:r>
            <a:r>
              <a:rPr lang="en-US" altLang="zh-TW" dirty="0" smtClean="0"/>
              <a:t>’</a:t>
            </a:r>
          </a:p>
          <a:p>
            <a:pPr lvl="1"/>
            <a:r>
              <a:rPr lang="en-US" altLang="zh-TW" dirty="0" err="1" smtClean="0"/>
              <a:t>hbase</a:t>
            </a:r>
            <a:r>
              <a:rPr lang="en-US" altLang="zh-TW" dirty="0"/>
              <a:t>&gt; status ‘summary</a:t>
            </a:r>
            <a:r>
              <a:rPr lang="en-US" altLang="zh-TW" dirty="0" smtClean="0"/>
              <a:t>’</a:t>
            </a:r>
          </a:p>
          <a:p>
            <a:pPr lvl="1"/>
            <a:r>
              <a:rPr lang="en-US" altLang="zh-TW" dirty="0" err="1" smtClean="0"/>
              <a:t>hbase</a:t>
            </a:r>
            <a:r>
              <a:rPr lang="en-US" altLang="zh-TW" dirty="0"/>
              <a:t>&gt; status ‘detailed’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19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/>
              <a:t>General </a:t>
            </a:r>
            <a:r>
              <a:rPr lang="en-US" dirty="0" err="1" smtClean="0"/>
              <a:t>HBase</a:t>
            </a:r>
            <a:r>
              <a:rPr lang="en-US" dirty="0" smtClean="0"/>
              <a:t> </a:t>
            </a:r>
            <a:r>
              <a:rPr lang="en-US" dirty="0"/>
              <a:t>shell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/>
              <a:t>version	</a:t>
            </a:r>
            <a:endParaRPr lang="en-US" altLang="zh-TW" dirty="0" smtClean="0"/>
          </a:p>
          <a:p>
            <a:r>
              <a:rPr lang="en-US" altLang="zh-TW" dirty="0" smtClean="0"/>
              <a:t>Output </a:t>
            </a:r>
            <a:r>
              <a:rPr lang="en-US" altLang="zh-TW" dirty="0"/>
              <a:t>this </a:t>
            </a:r>
            <a:r>
              <a:rPr lang="en-US" altLang="zh-TW" dirty="0" err="1"/>
              <a:t>HBase</a:t>
            </a:r>
            <a:r>
              <a:rPr lang="en-US" altLang="zh-TW" dirty="0"/>
              <a:t> </a:t>
            </a:r>
            <a:r>
              <a:rPr lang="en-US" altLang="zh-TW" dirty="0" smtClean="0"/>
              <a:t>version</a:t>
            </a:r>
          </a:p>
          <a:p>
            <a:r>
              <a:rPr lang="en-US" altLang="zh-TW" dirty="0" smtClean="0"/>
              <a:t>Usage:</a:t>
            </a:r>
          </a:p>
          <a:p>
            <a:pPr lvl="1"/>
            <a:r>
              <a:rPr lang="en-US" altLang="zh-TW" dirty="0" err="1" smtClean="0"/>
              <a:t>hbase</a:t>
            </a:r>
            <a:r>
              <a:rPr lang="en-US" altLang="zh-TW" dirty="0"/>
              <a:t>&gt; version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490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/>
              <a:t>General </a:t>
            </a:r>
            <a:r>
              <a:rPr lang="en-US" dirty="0" err="1" smtClean="0"/>
              <a:t>HBase</a:t>
            </a:r>
            <a:r>
              <a:rPr lang="en-US" dirty="0" smtClean="0"/>
              <a:t> </a:t>
            </a:r>
            <a:r>
              <a:rPr lang="en-US" dirty="0"/>
              <a:t>shell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whoami</a:t>
            </a:r>
            <a:r>
              <a:rPr lang="en-US" altLang="zh-TW" dirty="0"/>
              <a:t>	</a:t>
            </a:r>
            <a:endParaRPr lang="en-US" altLang="zh-TW" dirty="0" smtClean="0"/>
          </a:p>
          <a:p>
            <a:r>
              <a:rPr lang="en-US" altLang="zh-TW" dirty="0" smtClean="0"/>
              <a:t>Show </a:t>
            </a:r>
            <a:r>
              <a:rPr lang="en-US" altLang="zh-TW" dirty="0"/>
              <a:t>the current </a:t>
            </a:r>
            <a:r>
              <a:rPr lang="en-US" altLang="zh-TW" dirty="0" err="1"/>
              <a:t>hbase</a:t>
            </a:r>
            <a:r>
              <a:rPr lang="en-US" altLang="zh-TW" dirty="0"/>
              <a:t> user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Usage:</a:t>
            </a:r>
          </a:p>
          <a:p>
            <a:pPr lvl="1"/>
            <a:r>
              <a:rPr lang="en-US" altLang="zh-TW" dirty="0" err="1" smtClean="0"/>
              <a:t>hbase</a:t>
            </a:r>
            <a:r>
              <a:rPr lang="en-US" altLang="zh-TW" dirty="0"/>
              <a:t>&gt; </a:t>
            </a:r>
            <a:r>
              <a:rPr lang="en-US" altLang="zh-TW" dirty="0" err="1"/>
              <a:t>whoami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72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Tables Management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r>
              <a:rPr lang="en-US" altLang="zh-TW" dirty="0"/>
              <a:t>alter	</a:t>
            </a:r>
            <a:endParaRPr lang="en-US" altLang="zh-TW" dirty="0" smtClean="0"/>
          </a:p>
          <a:p>
            <a:r>
              <a:rPr lang="en-US" altLang="zh-TW" dirty="0"/>
              <a:t>Alter column family </a:t>
            </a:r>
            <a:r>
              <a:rPr lang="en-US" altLang="zh-TW" dirty="0" smtClean="0"/>
              <a:t>schema.</a:t>
            </a:r>
          </a:p>
          <a:p>
            <a:r>
              <a:rPr lang="en-US" altLang="zh-TW" dirty="0"/>
              <a:t>pass table name and a </a:t>
            </a:r>
            <a:r>
              <a:rPr lang="en-US" altLang="zh-TW" dirty="0" smtClean="0"/>
              <a:t>dictionary specifying </a:t>
            </a:r>
            <a:r>
              <a:rPr lang="en-US" altLang="zh-TW" dirty="0"/>
              <a:t>new column family schema</a:t>
            </a:r>
            <a:r>
              <a:rPr lang="en-US" altLang="zh-TW" dirty="0" smtClean="0"/>
              <a:t>.</a:t>
            </a:r>
          </a:p>
          <a:p>
            <a:r>
              <a:rPr lang="en-US" dirty="0" smtClean="0"/>
              <a:t>Usage: </a:t>
            </a:r>
            <a:r>
              <a:rPr lang="en-US" dirty="0" err="1" smtClean="0"/>
              <a:t>urrent</a:t>
            </a:r>
            <a:r>
              <a:rPr lang="en-US" dirty="0" smtClean="0"/>
              <a:t> </a:t>
            </a:r>
            <a:r>
              <a:rPr lang="en-US" dirty="0"/>
              <a:t>value to keep a maximum of 5 cell VERSIONS, do:</a:t>
            </a:r>
          </a:p>
          <a:p>
            <a:pPr lvl="1"/>
            <a:r>
              <a:rPr lang="en-US" dirty="0" err="1"/>
              <a:t>hbase</a:t>
            </a:r>
            <a:r>
              <a:rPr lang="en-US" dirty="0"/>
              <a:t>&gt; alter ‘t1’, NAME =&gt; ‘f1’, VERSIONS =&gt; 5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61131" cy="11250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</a:t>
            </a:r>
            <a:r>
              <a:rPr lang="mr-IN" dirty="0" smtClean="0"/>
              <a:t>–</a:t>
            </a:r>
            <a:r>
              <a:rPr lang="en-US" dirty="0"/>
              <a:t> Tables Management </a:t>
            </a:r>
            <a:r>
              <a:rPr lang="en-US" dirty="0" smtClean="0"/>
              <a:t>commands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 lnSpcReduction="10000"/>
          </a:bodyPr>
          <a:lstStyle/>
          <a:p>
            <a:r>
              <a:rPr lang="en-US" altLang="zh-TW" dirty="0" smtClean="0"/>
              <a:t>create</a:t>
            </a:r>
            <a:r>
              <a:rPr lang="en-US" altLang="zh-TW" dirty="0"/>
              <a:t>	</a:t>
            </a:r>
            <a:endParaRPr lang="en-US" altLang="zh-TW" dirty="0" smtClean="0"/>
          </a:p>
          <a:p>
            <a:r>
              <a:rPr lang="en-US" altLang="zh-TW" dirty="0"/>
              <a:t>Create table; pass table name, a dictionary of specifications per column </a:t>
            </a:r>
            <a:r>
              <a:rPr lang="en-US" altLang="zh-TW" dirty="0" smtClean="0"/>
              <a:t>family.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mr-IN" dirty="0"/>
              <a:t>hbase&gt; create ‘t1’, {NAME =&gt; ‘f1’, VERSIONS =&gt; 5}</a:t>
            </a:r>
          </a:p>
          <a:p>
            <a:pPr lvl="1"/>
            <a:r>
              <a:rPr lang="mr-IN" dirty="0"/>
              <a:t>hbase&gt; create ‘t1’, {NAME =&gt; ‘f1’}, {NAME =&gt; ‘f2’}, {NAME =&gt; ‘f3’</a:t>
            </a:r>
            <a:r>
              <a:rPr lang="mr-IN" dirty="0" smtClean="0"/>
              <a:t>}</a:t>
            </a:r>
            <a:endParaRPr lang="en-US" dirty="0" smtClean="0"/>
          </a:p>
          <a:p>
            <a:pPr lvl="1"/>
            <a:r>
              <a:rPr lang="mr-IN" altLang="zh-TW" dirty="0"/>
              <a:t>hbase&gt; create ‘t1’, {NAME =&gt; ‘f1</a:t>
            </a:r>
            <a:r>
              <a:rPr lang="mr-IN" altLang="zh-TW" dirty="0" smtClean="0"/>
              <a:t>’, </a:t>
            </a:r>
            <a:r>
              <a:rPr lang="mr-IN" altLang="zh-TW" dirty="0"/>
              <a:t>VERSIONS =&gt; 5</a:t>
            </a:r>
            <a:r>
              <a:rPr lang="mr-IN" altLang="zh-TW" dirty="0" smtClean="0"/>
              <a:t>}</a:t>
            </a:r>
            <a:r>
              <a:rPr lang="mr-IN" altLang="zh-TW" dirty="0"/>
              <a:t>, {NAME =&gt; ‘f2’}, {NAME =&gt; ‘f3’}</a:t>
            </a:r>
          </a:p>
          <a:p>
            <a:pPr marL="349200" lvl="1" indent="0">
              <a:buNone/>
            </a:pPr>
            <a:endParaRPr lang="mr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49AFF-DD0C-124F-AECD-949644ABFE5E}" type="datetime1">
              <a:rPr lang="en-US" smtClean="0"/>
              <a:t>19/4/18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2017-2022 Athemaster Co. All Rights Reserved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A5430-1254-FE4E-A420-602FD2F3487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16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Edit>DocumentLibraryForm</Edit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BankDocFieldsContentType" ma:contentTypeID="0x01015F0F13BDBA8B4495A7A1B7CE8FDBB4F800945D533D95E183498973958E6CE7AF5D" ma:contentTypeVersion="2" ma:contentTypeDescription="建立新的文件。" ma:contentTypeScope="" ma:versionID="0b4df2dd59e7519943af9797bd489650">
  <xsd:schema xmlns:xsd="http://www.w3.org/2001/XMLSchema" xmlns:xs="http://www.w3.org/2001/XMLSchema" xmlns:p="http://schemas.microsoft.com/office/2006/metadata/properties" xmlns:ns2="D4855554-2EDA-41C6-AB58-FC7071D872AF" targetNamespace="http://schemas.microsoft.com/office/2006/metadata/properties" ma:root="true" ma:fieldsID="fa9b14981880b1f6ea856f5a2b53ef3e" ns2:_="">
    <xsd:import namespace="D4855554-2EDA-41C6-AB58-FC7071D872AF"/>
    <xsd:element name="properties">
      <xsd:complexType>
        <xsd:sequence>
          <xsd:element name="documentManagement">
            <xsd:complexType>
              <xsd:all>
                <xsd:element ref="ns2:BusinessType"/>
                <xsd:element ref="ns2:Organizers"/>
                <xsd:element ref="ns2:DocType"/>
                <xsd:element ref="ns2:Scope"/>
                <xsd:element ref="ns2:PublishDate"/>
                <xsd:element ref="ns2:FlowID" minOccurs="0"/>
                <xsd:element ref="ns2:AID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855554-2EDA-41C6-AB58-FC7071D872AF" elementFormDefault="qualified">
    <xsd:import namespace="http://schemas.microsoft.com/office/2006/documentManagement/types"/>
    <xsd:import namespace="http://schemas.microsoft.com/office/infopath/2007/PartnerControls"/>
    <xsd:element name="BusinessType" ma:index="2" ma:displayName="業務別" ma:internalName="BusinessType" ma:readOnly="false">
      <xsd:simpleType>
        <xsd:restriction base="dms:Text"/>
      </xsd:simpleType>
    </xsd:element>
    <xsd:element name="Organizers" ma:index="3" ma:displayName="主辦單位" ma:internalName="Organizers" ma:readOnly="false">
      <xsd:simpleType>
        <xsd:restriction base="dms:Text"/>
      </xsd:simpleType>
    </xsd:element>
    <xsd:element name="DocType" ma:index="4" ma:displayName="文件別" ma:internalName="DocType" ma:readOnly="false">
      <xsd:simpleType>
        <xsd:restriction base="dms:Text"/>
      </xsd:simpleType>
    </xsd:element>
    <xsd:element name="Scope" ma:index="5" ma:displayName="適用範圍" ma:internalName="Scope" ma:readOnly="false">
      <xsd:simpleType>
        <xsd:restriction base="dms:Text"/>
      </xsd:simpleType>
    </xsd:element>
    <xsd:element name="PublishDate" ma:index="6" ma:displayName="生效日" ma:format="DateOnly" ma:internalName="PublishDate" ma:readOnly="false">
      <xsd:simpleType>
        <xsd:restriction base="dms:DateTime"/>
      </xsd:simpleType>
    </xsd:element>
    <xsd:element name="FlowID" ma:index="13" nillable="true" ma:displayName="FlowID" ma:internalName="FlowID">
      <xsd:simpleType>
        <xsd:restriction base="dms:Text"/>
      </xsd:simpleType>
    </xsd:element>
    <xsd:element name="AID" ma:index="14" nillable="true" ma:displayName="流程代碼" ma:internalName="AID">
      <xsd:simpleType>
        <xsd:restriction base="dms:Text"/>
      </xsd:simpleType>
    </xsd:element>
    <xsd:element name="Status" ma:index="15" nillable="true" ma:displayName="流程狀態" ma:internalName="Status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9" ma:displayName="內容類型" ma:readOnly="true"/>
        <xsd:element ref="dc:title" minOccurs="0" maxOccurs="1" ma:index="1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Type xmlns="D4855554-2EDA-41C6-AB58-FC7071D872AF">其他</DocType>
    <Organizers xmlns="D4855554-2EDA-41C6-AB58-FC7071D872AF">資料平台及分析部</Organizers>
    <Scope xmlns="D4855554-2EDA-41C6-AB58-FC7071D872AF">全行(含OBU及海外)</Scope>
    <BusinessType xmlns="D4855554-2EDA-41C6-AB58-FC7071D872AF">資訊-資料倉儲</BusinessType>
    <FlowID xmlns="D4855554-2EDA-41C6-AB58-FC7071D872AF">70240</FlowID>
    <Status xmlns="D4855554-2EDA-41C6-AB58-FC7071D872AF">已完成</Status>
    <PublishDate xmlns="D4855554-2EDA-41C6-AB58-FC7071D872AF">2019-05-07T16:00:00+00:00</PublishDate>
    <AID xmlns="D4855554-2EDA-41C6-AB58-FC7071D872AF">F20190508-005</AID>
  </documentManagement>
</p:properties>
</file>

<file path=customXml/itemProps1.xml><?xml version="1.0" encoding="utf-8"?>
<ds:datastoreItem xmlns:ds="http://schemas.openxmlformats.org/officeDocument/2006/customXml" ds:itemID="{3F69EAD4-C714-4846-875B-6A7423F988ED}"/>
</file>

<file path=customXml/itemProps2.xml><?xml version="1.0" encoding="utf-8"?>
<ds:datastoreItem xmlns:ds="http://schemas.openxmlformats.org/officeDocument/2006/customXml" ds:itemID="{A5EE0FB6-AF15-4BF8-976F-4AEBF6CD2BDE}"/>
</file>

<file path=customXml/itemProps3.xml><?xml version="1.0" encoding="utf-8"?>
<ds:datastoreItem xmlns:ds="http://schemas.openxmlformats.org/officeDocument/2006/customXml" ds:itemID="{0235B34C-046D-42CE-B0EA-BAD46495B75C}"/>
</file>

<file path=docProps/app.xml><?xml version="1.0" encoding="utf-8"?>
<Properties xmlns="http://schemas.openxmlformats.org/officeDocument/2006/extended-properties" xmlns:vt="http://schemas.openxmlformats.org/officeDocument/2006/docPropsVTypes">
  <TotalTime>3500</TotalTime>
  <Words>1128</Words>
  <Application>Microsoft Macintosh PowerPoint</Application>
  <PresentationFormat>自訂</PresentationFormat>
  <Paragraphs>303</Paragraphs>
  <Slides>39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3</vt:i4>
      </vt:variant>
      <vt:variant>
        <vt:lpstr>投影片標題</vt:lpstr>
      </vt:variant>
      <vt:variant>
        <vt:i4>39</vt:i4>
      </vt:variant>
    </vt:vector>
  </HeadingPairs>
  <TitlesOfParts>
    <vt:vector size="42" baseType="lpstr">
      <vt:lpstr>Office Theme</vt:lpstr>
      <vt:lpstr>1_Office Theme</vt:lpstr>
      <vt:lpstr>2_Office Theme</vt:lpstr>
      <vt:lpstr>Hbase Demo</vt:lpstr>
      <vt:lpstr>Agendas</vt:lpstr>
      <vt:lpstr>Basic</vt:lpstr>
      <vt:lpstr>Basic</vt:lpstr>
      <vt:lpstr>Basic – General HBase shell commands</vt:lpstr>
      <vt:lpstr>Basic – General HBase shell commands (Continued)</vt:lpstr>
      <vt:lpstr>Basic – General HBase shell commands (Continued)</vt:lpstr>
      <vt:lpstr>Basic – Tables Management commands</vt:lpstr>
      <vt:lpstr>Basic – Tables Management commands (Continued)</vt:lpstr>
      <vt:lpstr>Basic – Tables Management commands (Continued)</vt:lpstr>
      <vt:lpstr>Basic – Tables Management commands (Continued)</vt:lpstr>
      <vt:lpstr>Basic – Tables Management commands (Continued)</vt:lpstr>
      <vt:lpstr>Basic – Tables Management commands (Continued)</vt:lpstr>
      <vt:lpstr>Basic – Tables Management commands (Continued)</vt:lpstr>
      <vt:lpstr>Basic – Tables Management commands (Continued)</vt:lpstr>
      <vt:lpstr>Basic – Tables Management commands (Continued)</vt:lpstr>
      <vt:lpstr>Basic – Tables Management commands (Continued)</vt:lpstr>
      <vt:lpstr>Basic – Tables Management commands (Continued)</vt:lpstr>
      <vt:lpstr>Basic – Namespace management</vt:lpstr>
      <vt:lpstr>Basic – Namespace management (Continued)</vt:lpstr>
      <vt:lpstr>Basic – Namespace management (Continued)</vt:lpstr>
      <vt:lpstr>Basic – Data Manipulation commands</vt:lpstr>
      <vt:lpstr>Basic – Data Manipulation commands (Continued)</vt:lpstr>
      <vt:lpstr>Basic – Data Manipulation commands (Continued)</vt:lpstr>
      <vt:lpstr>Basic – Data Manipulation commands (Continued)</vt:lpstr>
      <vt:lpstr>Hands-on: Create Table</vt:lpstr>
      <vt:lpstr>Hands-on: Create Table</vt:lpstr>
      <vt:lpstr>Hands-on:  Consideration</vt:lpstr>
      <vt:lpstr>Hands-on:  Consideration</vt:lpstr>
      <vt:lpstr>Hands-on:  Consideration</vt:lpstr>
      <vt:lpstr>Hands-on:  Rowkey Consideration</vt:lpstr>
      <vt:lpstr>Hands-on:  Rowkey Consideration</vt:lpstr>
      <vt:lpstr>Hands-on:  Rowkey Consideration</vt:lpstr>
      <vt:lpstr>Hands-on:  Data Ingestion</vt:lpstr>
      <vt:lpstr>Hands-on:  Search</vt:lpstr>
      <vt:lpstr>Hands-on:  Search (Continued)</vt:lpstr>
      <vt:lpstr>Hands-on:  Search (Continued)</vt:lpstr>
      <vt:lpstr>Hands-on:  Getting Data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hbase hands-on-190509</dc:title>
  <dc:creator>Microsoft Office User</dc:creator>
  <cp:lastModifiedBy>Chen Chih Chun</cp:lastModifiedBy>
  <cp:revision>251</cp:revision>
  <cp:lastPrinted>2018-01-23T13:15:39Z</cp:lastPrinted>
  <dcterms:created xsi:type="dcterms:W3CDTF">2017-11-03T04:11:55Z</dcterms:created>
  <dcterms:modified xsi:type="dcterms:W3CDTF">2019-04-18T07:16:19Z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0x01015F0F13BDBA8B4495A7A1B7CE8FDBB4F800945D533D95E183498973958E6CE7AF5D</vt:lpwstr>
  </property>
</Properties>
</file>

<file path=docProps/thumbnail.jpeg>
</file>